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7" r:id="rId4"/>
    <p:sldId id="271" r:id="rId5"/>
    <p:sldId id="259" r:id="rId6"/>
    <p:sldId id="264" r:id="rId7"/>
    <p:sldId id="260" r:id="rId8"/>
    <p:sldId id="261" r:id="rId9"/>
    <p:sldId id="262" r:id="rId10"/>
    <p:sldId id="263" r:id="rId11"/>
    <p:sldId id="268" r:id="rId12"/>
    <p:sldId id="269" r:id="rId13"/>
  </p:sldIdLst>
  <p:sldSz cx="9144000" cy="6858000" type="screen4x3"/>
  <p:notesSz cx="6667500" cy="9801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FFF"/>
    <a:srgbClr val="CDDEFF"/>
    <a:srgbClr val="91C4FF"/>
    <a:srgbClr val="FBC766"/>
    <a:srgbClr val="CFEC88"/>
    <a:srgbClr val="F177B7"/>
    <a:srgbClr val="F9B002"/>
    <a:srgbClr val="A7DE00"/>
    <a:srgbClr val="D6177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45" autoAdjust="0"/>
  </p:normalViewPr>
  <p:slideViewPr>
    <p:cSldViewPr>
      <p:cViewPr varScale="1">
        <p:scale>
          <a:sx n="115" d="100"/>
          <a:sy n="115" d="100"/>
        </p:scale>
        <p:origin x="1476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26" y="96"/>
      </p:cViewPr>
      <p:guideLst>
        <p:guide orient="horz" pos="308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E64DF-7E38-4F4A-B677-D3DB4FE74018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CH"/>
        </a:p>
      </dgm:t>
    </dgm:pt>
    <dgm:pt modelId="{B81EC768-F602-4606-B8AB-D180D69B7FD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CH" b="1" dirty="0" smtClean="0">
              <a:latin typeface="Arial" panose="020B0604020202020204" pitchFamily="34" charset="0"/>
              <a:cs typeface="Arial" panose="020B0604020202020204" pitchFamily="34" charset="0"/>
            </a:rPr>
            <a:t>Problemdefinition</a:t>
          </a:r>
          <a:endParaRPr lang="de-CH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A4494-66E5-49AF-AAA5-AADE7DE82454}" type="parTrans" cxnId="{B159F269-02DA-422E-BF10-88BE701BC38D}">
      <dgm:prSet/>
      <dgm:spPr/>
      <dgm:t>
        <a:bodyPr/>
        <a:lstStyle/>
        <a:p>
          <a:endParaRPr lang="de-CH"/>
        </a:p>
      </dgm:t>
    </dgm:pt>
    <dgm:pt modelId="{328B5976-94BC-4211-8289-CBB75C823189}" type="sibTrans" cxnId="{B159F269-02DA-422E-BF10-88BE701BC38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07D36292-353B-41CC-A7AA-17CE349354D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CH" b="1" dirty="0" smtClean="0">
              <a:latin typeface="Arial" panose="020B0604020202020204" pitchFamily="34" charset="0"/>
              <a:cs typeface="Arial" panose="020B0604020202020204" pitchFamily="34" charset="0"/>
            </a:rPr>
            <a:t>Politikformulierung</a:t>
          </a:r>
          <a:endParaRPr lang="de-CH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39533-1935-4B6E-9503-198570ECB18C}" type="parTrans" cxnId="{3A55DCAC-C33D-439C-B696-2869A03EBD9B}">
      <dgm:prSet/>
      <dgm:spPr/>
      <dgm:t>
        <a:bodyPr/>
        <a:lstStyle/>
        <a:p>
          <a:endParaRPr lang="de-CH"/>
        </a:p>
      </dgm:t>
    </dgm:pt>
    <dgm:pt modelId="{6AB25683-6FAB-42C6-BB5B-1488BD7FB011}" type="sibTrans" cxnId="{3A55DCAC-C33D-439C-B696-2869A03EBD9B}">
      <dgm:prSet/>
      <dgm:spPr/>
      <dgm:t>
        <a:bodyPr/>
        <a:lstStyle/>
        <a:p>
          <a:endParaRPr lang="de-CH"/>
        </a:p>
      </dgm:t>
    </dgm:pt>
    <dgm:pt modelId="{7AC81E67-3C81-4A31-A68C-546E818AD86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CH" b="1" dirty="0" smtClean="0">
              <a:latin typeface="Arial" panose="020B0604020202020204" pitchFamily="34" charset="0"/>
              <a:cs typeface="Arial" panose="020B0604020202020204" pitchFamily="34" charset="0"/>
            </a:rPr>
            <a:t>Politikumsetzung</a:t>
          </a:r>
          <a:endParaRPr lang="de-CH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DC1C8-1A33-472A-9812-460050A47526}" type="parTrans" cxnId="{C8035AC5-5ED0-41CC-A9CE-89FA69F9D815}">
      <dgm:prSet/>
      <dgm:spPr/>
      <dgm:t>
        <a:bodyPr/>
        <a:lstStyle/>
        <a:p>
          <a:endParaRPr lang="de-CH"/>
        </a:p>
      </dgm:t>
    </dgm:pt>
    <dgm:pt modelId="{004AE515-2A82-413B-A157-7DEFF3179CE0}" type="sibTrans" cxnId="{C8035AC5-5ED0-41CC-A9CE-89FA69F9D815}">
      <dgm:prSet/>
      <dgm:spPr>
        <a:ln w="57150"/>
      </dgm:spPr>
      <dgm:t>
        <a:bodyPr/>
        <a:lstStyle/>
        <a:p>
          <a:endParaRPr lang="de-CH"/>
        </a:p>
      </dgm:t>
    </dgm:pt>
    <dgm:pt modelId="{F9E05B9A-F24F-432A-B083-83A34D52536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CH" b="1" dirty="0" smtClean="0">
              <a:latin typeface="Arial" panose="020B0604020202020204" pitchFamily="34" charset="0"/>
              <a:cs typeface="Arial" panose="020B0604020202020204" pitchFamily="34" charset="0"/>
            </a:rPr>
            <a:t>Politikwirkungen</a:t>
          </a:r>
        </a:p>
      </dgm:t>
    </dgm:pt>
    <dgm:pt modelId="{30F2977D-4E49-46A8-9162-DF0C6C150C2C}" type="parTrans" cxnId="{EE999158-5BDC-4A3B-B8A4-2A84918FB3FC}">
      <dgm:prSet/>
      <dgm:spPr/>
      <dgm:t>
        <a:bodyPr/>
        <a:lstStyle/>
        <a:p>
          <a:endParaRPr lang="de-CH"/>
        </a:p>
      </dgm:t>
    </dgm:pt>
    <dgm:pt modelId="{B3A935A9-108B-4AE5-93FF-574983ED349F}" type="sibTrans" cxnId="{EE999158-5BDC-4A3B-B8A4-2A84918FB3FC}">
      <dgm:prSet/>
      <dgm:spPr/>
      <dgm:t>
        <a:bodyPr/>
        <a:lstStyle/>
        <a:p>
          <a:endParaRPr lang="de-CH"/>
        </a:p>
      </dgm:t>
    </dgm:pt>
    <dgm:pt modelId="{DFE56B49-C7C3-445B-B879-96690D2D6F9C}" type="pres">
      <dgm:prSet presAssocID="{64BE64DF-7E38-4F4A-B677-D3DB4FE740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5421E489-A056-4783-876E-A730911D1EE8}" type="pres">
      <dgm:prSet presAssocID="{64BE64DF-7E38-4F4A-B677-D3DB4FE74018}" presName="cycle" presStyleCnt="0"/>
      <dgm:spPr/>
    </dgm:pt>
    <dgm:pt modelId="{84831802-7483-42F6-A633-E365E2561AAD}" type="pres">
      <dgm:prSet presAssocID="{B81EC768-F602-4606-B8AB-D180D69B7FD8}" presName="nodeFirstNode" presStyleLbl="node1" presStyleIdx="0" presStyleCnt="4" custScaleX="64792" custScaleY="7952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75152E8-6B4A-448E-B52F-B4A150F3E968}" type="pres">
      <dgm:prSet presAssocID="{328B5976-94BC-4211-8289-CBB75C823189}" presName="sibTransFirstNode" presStyleLbl="bgShp" presStyleIdx="0" presStyleCnt="1" custLinFactNeighborX="931" custLinFactNeighborY="-3416"/>
      <dgm:spPr/>
      <dgm:t>
        <a:bodyPr/>
        <a:lstStyle/>
        <a:p>
          <a:endParaRPr lang="de-CH"/>
        </a:p>
      </dgm:t>
    </dgm:pt>
    <dgm:pt modelId="{45FDA0CD-F994-4883-9273-DA600CC9347C}" type="pres">
      <dgm:prSet presAssocID="{07D36292-353B-41CC-A7AA-17CE349354DA}" presName="nodeFollowingNodes" presStyleLbl="node1" presStyleIdx="1" presStyleCnt="4" custScaleX="70672" custScaleY="75733" custRadScaleRad="119448" custRadScaleInc="423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21C80E7-9194-4668-875D-A856B4B287F9}" type="pres">
      <dgm:prSet presAssocID="{7AC81E67-3C81-4A31-A68C-546E818AD860}" presName="nodeFollowingNodes" presStyleLbl="node1" presStyleIdx="2" presStyleCnt="4" custScaleX="72039" custScaleY="69386" custRadScaleRad="123762" custRadScaleInc="-124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15EA3A9-0F4F-444B-848B-5355C6E65CAA}" type="pres">
      <dgm:prSet presAssocID="{F9E05B9A-F24F-432A-B083-83A34D525369}" presName="nodeFollowingNodes" presStyleLbl="node1" presStyleIdx="3" presStyleCnt="4" custScaleX="68184" custScaleY="71197" custRadScaleRad="106816" custRadScaleInc="-324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90666FD-8AE9-4C9D-B843-39836B9211CE}" type="presOf" srcId="{B81EC768-F602-4606-B8AB-D180D69B7FD8}" destId="{84831802-7483-42F6-A633-E365E2561AAD}" srcOrd="0" destOrd="0" presId="urn:microsoft.com/office/officeart/2005/8/layout/cycle3"/>
    <dgm:cxn modelId="{CFEC2E7C-5944-4CE1-9073-AD889EFBC98A}" type="presOf" srcId="{328B5976-94BC-4211-8289-CBB75C823189}" destId="{175152E8-6B4A-448E-B52F-B4A150F3E968}" srcOrd="0" destOrd="0" presId="urn:microsoft.com/office/officeart/2005/8/layout/cycle3"/>
    <dgm:cxn modelId="{B3824E84-4F7E-4FC5-B513-EDF1E44C5B9B}" type="presOf" srcId="{64BE64DF-7E38-4F4A-B677-D3DB4FE74018}" destId="{DFE56B49-C7C3-445B-B879-96690D2D6F9C}" srcOrd="0" destOrd="0" presId="urn:microsoft.com/office/officeart/2005/8/layout/cycle3"/>
    <dgm:cxn modelId="{EE999158-5BDC-4A3B-B8A4-2A84918FB3FC}" srcId="{64BE64DF-7E38-4F4A-B677-D3DB4FE74018}" destId="{F9E05B9A-F24F-432A-B083-83A34D525369}" srcOrd="3" destOrd="0" parTransId="{30F2977D-4E49-46A8-9162-DF0C6C150C2C}" sibTransId="{B3A935A9-108B-4AE5-93FF-574983ED349F}"/>
    <dgm:cxn modelId="{41E60D45-FF59-4227-942D-D40B7DAA3A27}" type="presOf" srcId="{7AC81E67-3C81-4A31-A68C-546E818AD860}" destId="{021C80E7-9194-4668-875D-A856B4B287F9}" srcOrd="0" destOrd="0" presId="urn:microsoft.com/office/officeart/2005/8/layout/cycle3"/>
    <dgm:cxn modelId="{668AF783-BD4A-4737-AE2E-AF426FAC8E6D}" type="presOf" srcId="{F9E05B9A-F24F-432A-B083-83A34D525369}" destId="{915EA3A9-0F4F-444B-848B-5355C6E65CAA}" srcOrd="0" destOrd="0" presId="urn:microsoft.com/office/officeart/2005/8/layout/cycle3"/>
    <dgm:cxn modelId="{B028C648-AECB-41CB-918C-B97C41316352}" type="presOf" srcId="{07D36292-353B-41CC-A7AA-17CE349354DA}" destId="{45FDA0CD-F994-4883-9273-DA600CC9347C}" srcOrd="0" destOrd="0" presId="urn:microsoft.com/office/officeart/2005/8/layout/cycle3"/>
    <dgm:cxn modelId="{C8035AC5-5ED0-41CC-A9CE-89FA69F9D815}" srcId="{64BE64DF-7E38-4F4A-B677-D3DB4FE74018}" destId="{7AC81E67-3C81-4A31-A68C-546E818AD860}" srcOrd="2" destOrd="0" parTransId="{1ACDC1C8-1A33-472A-9812-460050A47526}" sibTransId="{004AE515-2A82-413B-A157-7DEFF3179CE0}"/>
    <dgm:cxn modelId="{B159F269-02DA-422E-BF10-88BE701BC38D}" srcId="{64BE64DF-7E38-4F4A-B677-D3DB4FE74018}" destId="{B81EC768-F602-4606-B8AB-D180D69B7FD8}" srcOrd="0" destOrd="0" parTransId="{67EA4494-66E5-49AF-AAA5-AADE7DE82454}" sibTransId="{328B5976-94BC-4211-8289-CBB75C823189}"/>
    <dgm:cxn modelId="{3A55DCAC-C33D-439C-B696-2869A03EBD9B}" srcId="{64BE64DF-7E38-4F4A-B677-D3DB4FE74018}" destId="{07D36292-353B-41CC-A7AA-17CE349354DA}" srcOrd="1" destOrd="0" parTransId="{B0A39533-1935-4B6E-9503-198570ECB18C}" sibTransId="{6AB25683-6FAB-42C6-BB5B-1488BD7FB011}"/>
    <dgm:cxn modelId="{9DB8C22C-B4F5-4DFF-AAC1-38E757A8ED87}" type="presParOf" srcId="{DFE56B49-C7C3-445B-B879-96690D2D6F9C}" destId="{5421E489-A056-4783-876E-A730911D1EE8}" srcOrd="0" destOrd="0" presId="urn:microsoft.com/office/officeart/2005/8/layout/cycle3"/>
    <dgm:cxn modelId="{CB0CA0C4-D5F2-4A64-A5B2-549D76CD4ED0}" type="presParOf" srcId="{5421E489-A056-4783-876E-A730911D1EE8}" destId="{84831802-7483-42F6-A633-E365E2561AAD}" srcOrd="0" destOrd="0" presId="urn:microsoft.com/office/officeart/2005/8/layout/cycle3"/>
    <dgm:cxn modelId="{1E7DA11F-6B67-4CC0-8D04-24195C6B3FA0}" type="presParOf" srcId="{5421E489-A056-4783-876E-A730911D1EE8}" destId="{175152E8-6B4A-448E-B52F-B4A150F3E968}" srcOrd="1" destOrd="0" presId="urn:microsoft.com/office/officeart/2005/8/layout/cycle3"/>
    <dgm:cxn modelId="{DAD4C0BC-B790-4FFC-A187-99F9BE02120A}" type="presParOf" srcId="{5421E489-A056-4783-876E-A730911D1EE8}" destId="{45FDA0CD-F994-4883-9273-DA600CC9347C}" srcOrd="2" destOrd="0" presId="urn:microsoft.com/office/officeart/2005/8/layout/cycle3"/>
    <dgm:cxn modelId="{A81FEC32-CFA1-4B58-9B5B-9EFB27F59534}" type="presParOf" srcId="{5421E489-A056-4783-876E-A730911D1EE8}" destId="{021C80E7-9194-4668-875D-A856B4B287F9}" srcOrd="3" destOrd="0" presId="urn:microsoft.com/office/officeart/2005/8/layout/cycle3"/>
    <dgm:cxn modelId="{F1F9AB7B-1B58-4833-9D16-6DCAF69D6D0D}" type="presParOf" srcId="{5421E489-A056-4783-876E-A730911D1EE8}" destId="{915EA3A9-0F4F-444B-848B-5355C6E65CA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52E8-6B4A-448E-B52F-B4A150F3E968}">
      <dsp:nvSpPr>
        <dsp:cNvPr id="0" name=""/>
        <dsp:cNvSpPr/>
      </dsp:nvSpPr>
      <dsp:spPr>
        <a:xfrm>
          <a:off x="810716" y="110642"/>
          <a:ext cx="3238435" cy="3238435"/>
        </a:xfrm>
        <a:prstGeom prst="circularArrow">
          <a:avLst>
            <a:gd name="adj1" fmla="val 4668"/>
            <a:gd name="adj2" fmla="val 272909"/>
            <a:gd name="adj3" fmla="val 14193777"/>
            <a:gd name="adj4" fmla="val 17170498"/>
            <a:gd name="adj5" fmla="val 4847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31802-7483-42F6-A633-E365E2561AAD}">
      <dsp:nvSpPr>
        <dsp:cNvPr id="0" name=""/>
        <dsp:cNvSpPr/>
      </dsp:nvSpPr>
      <dsp:spPr>
        <a:xfrm>
          <a:off x="1749569" y="128514"/>
          <a:ext cx="1300428" cy="79801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Problemdefinition</a:t>
          </a:r>
          <a:endParaRPr lang="de-CH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8525" y="167470"/>
        <a:ext cx="1222516" cy="720103"/>
      </dsp:txXfrm>
    </dsp:sp>
    <dsp:sp modelId="{45FDA0CD-F994-4883-9273-DA600CC9347C}">
      <dsp:nvSpPr>
        <dsp:cNvPr id="0" name=""/>
        <dsp:cNvSpPr/>
      </dsp:nvSpPr>
      <dsp:spPr>
        <a:xfrm>
          <a:off x="3077550" y="1384248"/>
          <a:ext cx="1418445" cy="760011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Politikformulierung</a:t>
          </a:r>
          <a:endParaRPr lang="de-CH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4651" y="1421349"/>
        <a:ext cx="1344243" cy="685809"/>
      </dsp:txXfrm>
    </dsp:sp>
    <dsp:sp modelId="{021C80E7-9194-4668-875D-A856B4B287F9}">
      <dsp:nvSpPr>
        <dsp:cNvPr id="0" name=""/>
        <dsp:cNvSpPr/>
      </dsp:nvSpPr>
      <dsp:spPr>
        <a:xfrm>
          <a:off x="1699393" y="2633505"/>
          <a:ext cx="1445882" cy="69631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Politikumsetzung</a:t>
          </a:r>
          <a:endParaRPr lang="de-CH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3384" y="2667496"/>
        <a:ext cx="1377900" cy="628335"/>
      </dsp:txXfrm>
    </dsp:sp>
    <dsp:sp modelId="{915EA3A9-0F4F-444B-848B-5355C6E65CAA}">
      <dsp:nvSpPr>
        <dsp:cNvPr id="0" name=""/>
        <dsp:cNvSpPr/>
      </dsp:nvSpPr>
      <dsp:spPr>
        <a:xfrm>
          <a:off x="474489" y="1383694"/>
          <a:ext cx="1368509" cy="714491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Politikwirkungen</a:t>
          </a:r>
        </a:p>
      </dsp:txBody>
      <dsp:txXfrm>
        <a:off x="509368" y="1418573"/>
        <a:ext cx="1298751" cy="644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663" y="930910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0585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45EA442-4F5C-4393-8714-B1CE9051E2DA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899025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656138"/>
            <a:ext cx="5334000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0910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663" y="930910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BB79CF6-2BAC-48A2-A9B2-1BF553303F44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6834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6A4A8A0-CDFC-44B5-B93A-20CFFEA08895}" type="slidenum">
              <a:rPr lang="de-CH"/>
              <a:pPr eaLnBrk="1" hangingPunct="1"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84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276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79CF6-2BAC-48A2-A9B2-1BF553303F44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824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86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de-CH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112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184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700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A2A65E-995E-4405-AE75-C403EC1B2FF4}" type="slidenum">
              <a:rPr lang="de-CH"/>
              <a:pPr eaLnBrk="1" hangingPunct="1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554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52400"/>
            <a:ext cx="8839200" cy="411321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2400" y="6453188"/>
            <a:ext cx="8839200" cy="2444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64163" y="6505575"/>
            <a:ext cx="3240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endParaRPr lang="de-DE" sz="900">
              <a:latin typeface="GillSans Light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726488" y="6505575"/>
            <a:ext cx="2984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7D4C227B-0913-4D44-8A05-651DE6E3F24D}" type="slidenum">
              <a:rPr lang="de-DE" sz="900">
                <a:latin typeface="GillSans" pitchFamily="34" charset="0"/>
              </a:rPr>
              <a:pPr/>
              <a:t>‹N°›</a:t>
            </a:fld>
            <a:endParaRPr lang="de-DE" sz="900">
              <a:latin typeface="GillSans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0825" y="6505575"/>
            <a:ext cx="2133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 sz="900">
              <a:latin typeface="GillSans Light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79500" y="304800"/>
            <a:ext cx="2806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800" b="1" baseline="30000" dirty="0" smtClean="0">
                <a:solidFill>
                  <a:srgbClr val="FFFFFF"/>
                </a:solidFill>
                <a:latin typeface="Gill Sans MT Pro Medium" pitchFamily="34" charset="0"/>
              </a:rPr>
              <a:t>Politikstudien Forschung Beratung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24650" y="2286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  <a:latin typeface="Gill Sans MT Pro Medium" pitchFamily="34" charset="0"/>
              </a:rPr>
              <a:t>I N T E R F A C 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0" y="2133600"/>
            <a:ext cx="7700963" cy="2019300"/>
          </a:xfrm>
        </p:spPr>
        <p:txBody>
          <a:bodyPr/>
          <a:lstStyle>
            <a:lvl1pPr>
              <a:defRPr sz="2400" smtClean="0">
                <a:latin typeface="Gill Sans MT Pro Medium" pitchFamily="34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245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389438"/>
            <a:ext cx="6400800" cy="1752600"/>
          </a:xfrm>
        </p:spPr>
        <p:txBody>
          <a:bodyPr/>
          <a:lstStyle>
            <a:lvl1pPr marL="0" indent="0">
              <a:defRPr sz="1400" smtClean="0">
                <a:latin typeface="Gill Sans MT Pro Light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534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Gill Sans MT Pro Light" pitchFamily="34" charset="0"/>
              </a:defRPr>
            </a:lvl2pPr>
            <a:lvl3pPr>
              <a:defRPr>
                <a:latin typeface="Gill Sans MT Pro Light" pitchFamily="34" charset="0"/>
              </a:defRPr>
            </a:lvl3pPr>
            <a:lvl4pPr>
              <a:defRPr>
                <a:latin typeface="Gill Sans MT Pro Light" pitchFamily="34" charset="0"/>
              </a:defRPr>
            </a:lvl4pPr>
            <a:lvl5pPr>
              <a:defRPr>
                <a:latin typeface="Gill Sans MT Pro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1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5925" y="258763"/>
            <a:ext cx="2159000" cy="6048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58763"/>
            <a:ext cx="6326187" cy="6048375"/>
          </a:xfrm>
        </p:spPr>
        <p:txBody>
          <a:bodyPr vert="eaVert"/>
          <a:lstStyle>
            <a:lvl2pPr>
              <a:defRPr>
                <a:latin typeface="Gill Sans MT Pro Light" pitchFamily="34" charset="0"/>
              </a:defRPr>
            </a:lvl2pPr>
            <a:lvl3pPr>
              <a:defRPr>
                <a:latin typeface="Gill Sans MT Pro Light" pitchFamily="34" charset="0"/>
              </a:defRPr>
            </a:lvl3pPr>
            <a:lvl4pPr>
              <a:defRPr>
                <a:latin typeface="Gill Sans MT Pro Light" pitchFamily="34" charset="0"/>
              </a:defRPr>
            </a:lvl4pPr>
            <a:lvl5pPr>
              <a:defRPr>
                <a:latin typeface="Gill Sans MT Pro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86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7549-ED0B-4470-ABB4-0D916047F683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D27-B8CE-4FDD-8E34-4E0364019FDA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21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36B0-A4C3-4EB4-9A52-0FC92A166A3B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54EF-8A8C-45F5-9220-ED616A2FF823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71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AF48-F766-4E69-A1E7-1CF1DCBD3FFF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7349-85DC-451C-A2A9-FCAD7131884E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3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CBF2-75E7-490E-B4FF-0E2D8C32BF04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ECBE-28E7-417E-B43D-FFC7C8B46C94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955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98A6-CE5B-43A2-AF39-A1A2733840A2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E74A-BDF4-47B3-92DA-2418BCA3E3D4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76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A184-8331-4094-8856-22F4558E0493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FE7B-2590-4E22-AA06-5E071AB42510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9467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E202-E506-48EA-9B1F-62A70BC46540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9EAB-55B6-41A6-BDFC-2FAA0B9D6660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572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AF96-10DF-4C7F-9F2D-0A3269982106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C61E-AE61-460C-A12B-331CE9FEF8CF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394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Gill Sans MT Pro Light" pitchFamily="34" charset="0"/>
              </a:defRPr>
            </a:lvl2pPr>
            <a:lvl3pPr>
              <a:defRPr>
                <a:latin typeface="Gill Sans MT Pro Light" pitchFamily="34" charset="0"/>
              </a:defRPr>
            </a:lvl3pPr>
            <a:lvl4pPr>
              <a:defRPr>
                <a:latin typeface="Gill Sans MT Pro Light" pitchFamily="34" charset="0"/>
              </a:defRPr>
            </a:lvl4pPr>
            <a:lvl5pPr>
              <a:defRPr>
                <a:latin typeface="Gill Sans MT Pro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5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8D0C-5A0C-4791-BC3C-E8A7E7B69585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8740-468C-4785-BD95-66C4680C64F5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4811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CC69-24CE-49B8-899C-B821C3AA641C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F3176-1B12-4029-910D-E83E0BCCFAE1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6084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637E-5EC3-48BD-A562-525EF65C0293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21277-E4C4-4E08-B283-D1EDA0C881D6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404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172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9500" y="1341438"/>
            <a:ext cx="3846513" cy="49657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Gill Sans MT Pro Light" pitchFamily="34" charset="0"/>
              </a:defRPr>
            </a:lvl2pPr>
            <a:lvl3pPr>
              <a:defRPr sz="2000">
                <a:latin typeface="Gill Sans MT Pro Light" pitchFamily="34" charset="0"/>
              </a:defRPr>
            </a:lvl3pPr>
            <a:lvl4pPr>
              <a:defRPr sz="1800">
                <a:latin typeface="Gill Sans MT Pro Light" pitchFamily="34" charset="0"/>
              </a:defRPr>
            </a:lvl4pPr>
            <a:lvl5pPr>
              <a:defRPr sz="1800">
                <a:latin typeface="Gill Sans MT Pro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8413" y="1341438"/>
            <a:ext cx="3846512" cy="49657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Gill Sans MT Pro Light" pitchFamily="34" charset="0"/>
              </a:defRPr>
            </a:lvl2pPr>
            <a:lvl3pPr>
              <a:defRPr sz="2000">
                <a:latin typeface="Gill Sans MT Pro Light" pitchFamily="34" charset="0"/>
              </a:defRPr>
            </a:lvl3pPr>
            <a:lvl4pPr>
              <a:defRPr sz="1800">
                <a:latin typeface="Gill Sans MT Pro Light" pitchFamily="34" charset="0"/>
              </a:defRPr>
            </a:lvl4pPr>
            <a:lvl5pPr>
              <a:defRPr sz="1800">
                <a:latin typeface="Gill Sans MT Pro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01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73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95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10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4968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6085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152400" y="152400"/>
            <a:ext cx="8839200" cy="10445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58763"/>
            <a:ext cx="7092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	Titelmasterformat durch Klicken bearbeiten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659563" y="228600"/>
            <a:ext cx="2209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CH" sz="1400" b="1" dirty="0" smtClean="0">
                <a:solidFill>
                  <a:schemeClr val="bg1"/>
                </a:solidFill>
                <a:latin typeface="Gill Sans MT Pro Medium" pitchFamily="34" charset="0"/>
              </a:rPr>
              <a:t>I N T E R F A C E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52400" y="6453188"/>
            <a:ext cx="8839200" cy="2444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5364163" y="6505575"/>
            <a:ext cx="3240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endParaRPr lang="de-DE" sz="900">
              <a:latin typeface="GillSans Light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8726488" y="6505575"/>
            <a:ext cx="2984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AA76F6E8-E21D-42DD-A08E-3A1159CFB2ED}" type="slidenum">
              <a:rPr lang="de-DE" sz="900">
                <a:latin typeface="GillSans" pitchFamily="34" charset="0"/>
              </a:rPr>
              <a:pPr/>
              <a:t>‹N°›</a:t>
            </a:fld>
            <a:endParaRPr lang="de-DE" sz="900">
              <a:latin typeface="GillSans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50825" y="6505575"/>
            <a:ext cx="2133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 sz="900">
              <a:latin typeface="GillSans Light" pitchFamily="34" charset="0"/>
            </a:endParaRP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41438"/>
            <a:ext cx="784542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795338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 Sans MT Pro Medium" pitchFamily="34" charset="0"/>
          <a:ea typeface="ＭＳ Ｐゴシック" pitchFamily="34" charset="-128"/>
          <a:cs typeface="+mj-cs"/>
        </a:defRPr>
      </a:lvl1pPr>
      <a:lvl2pPr algn="l" defTabSz="795338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  <a:ea typeface="ＭＳ Ｐゴシック" pitchFamily="34" charset="-128"/>
        </a:defRPr>
      </a:lvl2pPr>
      <a:lvl3pPr algn="l" defTabSz="795338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  <a:ea typeface="ＭＳ Ｐゴシック" pitchFamily="34" charset="-128"/>
        </a:defRPr>
      </a:lvl3pPr>
      <a:lvl4pPr algn="l" defTabSz="795338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  <a:ea typeface="ＭＳ Ｐゴシック" pitchFamily="34" charset="-128"/>
        </a:defRPr>
      </a:lvl4pPr>
      <a:lvl5pPr algn="l" defTabSz="795338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illSans" pitchFamily="34" charset="0"/>
        </a:defRPr>
      </a:lvl9pPr>
    </p:titleStyle>
    <p:bodyStyle>
      <a:lvl1pPr marL="381000" indent="-381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99FF"/>
        </a:buClr>
        <a:buFont typeface="Wingdings" pitchFamily="2" charset="2"/>
        <a:defRPr sz="2000">
          <a:solidFill>
            <a:schemeClr val="tx1"/>
          </a:solidFill>
          <a:latin typeface="Gill Sans MT Pro Light" pitchFamily="34" charset="0"/>
          <a:ea typeface="ＭＳ Ｐゴシック" pitchFamily="34" charset="-128"/>
          <a:cs typeface="+mn-cs"/>
        </a:defRPr>
      </a:lvl1pPr>
      <a:lvl2pPr marL="914400" indent="-381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474788" indent="-381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99FF"/>
        </a:buClr>
        <a:buFont typeface="Wingdings" pitchFamily="2" charset="2"/>
        <a:buAutoNum type="romanUcPeriod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2513013" indent="-508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3200400" indent="-508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3657600" indent="-508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4114800" indent="-508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4572000" indent="-508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5029200" indent="-5080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81A1C0-BDE9-4888-B503-378349F4C495}" type="datetimeFigureOut">
              <a:rPr lang="de-CH"/>
              <a:pPr>
                <a:defRPr/>
              </a:pPr>
              <a:t>28.09.2017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9AEF4D-F416-4347-B4DF-9A0811DC00C3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inkwoodresearch.com/obamacare-affordable-care-act-vs-republican-bill-trump-gop-healthcare-bill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3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: Wirkungsmodelle als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Arbeitsinstrumente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bei der Konzeption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Evaluation von Gesetzen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Jahreskongress der SGG und der SEVAL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Sarah Fässler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Grenzen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1" y="1341438"/>
            <a:ext cx="7668964" cy="4965700"/>
          </a:xfrm>
        </p:spPr>
        <p:txBody>
          <a:bodyPr/>
          <a:lstStyle/>
          <a:p>
            <a:pPr marL="457200" lvl="1" indent="-457200"/>
            <a:r>
              <a:rPr lang="de-CH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Unklare Aufgabenteilung zwischen Programmverantwortlichen und </a:t>
            </a:r>
            <a:r>
              <a:rPr lang="de-CH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Beratern </a:t>
            </a:r>
            <a:r>
              <a:rPr lang="de-CH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bei der Erstellung des Wirkungsmodells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Keine Nutzung der Wirkungsmodelle in der Umsetzung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Ungenügender Einbezug von Umsetzungsverantwortlichen in die Entwicklung des Wirkungsmodells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Weiterentwicklung des Programms, nicht aber des Wirkungsmodells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Unklare oder widersprüchliche Zwecke des Wirkungsmodells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Überkomplexe Wirkungsmodelle ohne geeignete Ziele und Indikatoren</a:t>
            </a:r>
          </a:p>
          <a:p>
            <a:pPr marL="533400" lvl="1" indent="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CH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2708920"/>
            <a:ext cx="774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3399FF"/>
              </a:buClr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Dank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de-DE" sz="32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1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Kurzes illustratives Beispiel eines Wirkungsmodells</a:t>
            </a: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Geschichte der Wirkungsmodelle in der Evaluation</a:t>
            </a: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Einsatz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von Wirkungsmodellen entlang des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von drei Wirkungsmodellen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Möglichkeiten und Grenzen von Wirkungsmodellen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Kurzes illustratives Beispiel</a:t>
            </a:r>
            <a:endParaRPr lang="de-DE" dirty="0"/>
          </a:p>
        </p:txBody>
      </p:sp>
      <p:pic>
        <p:nvPicPr>
          <p:cNvPr id="4" name="Picture 2" descr="Résultat de recherche d'images pour &quot;trumpcare vs obamacare&quot;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5"/>
          <a:stretch/>
        </p:blipFill>
        <p:spPr bwMode="auto">
          <a:xfrm>
            <a:off x="323528" y="2039249"/>
            <a:ext cx="136815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1691680" y="3753749"/>
            <a:ext cx="58138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179701" y="3430584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smtClean="0"/>
              <a:t>Strafsteuer</a:t>
            </a:r>
          </a:p>
          <a:p>
            <a:pPr algn="ctr"/>
            <a:r>
              <a:rPr lang="de-CH" dirty="0" smtClean="0"/>
              <a:t>Subventionen </a:t>
            </a:r>
            <a:endParaRPr lang="de-DE" dirty="0" err="1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3641213" y="3430584"/>
            <a:ext cx="685938" cy="192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323501" y="2963870"/>
            <a:ext cx="158248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smtClean="0"/>
              <a:t>Individuen</a:t>
            </a:r>
          </a:p>
          <a:p>
            <a:pPr algn="ctr"/>
            <a:r>
              <a:rPr lang="de-CH" dirty="0" smtClean="0"/>
              <a:t>Unternehmen</a:t>
            </a:r>
          </a:p>
          <a:p>
            <a:pPr algn="ctr"/>
            <a:endParaRPr lang="de-CH" dirty="0" smtClean="0"/>
          </a:p>
          <a:p>
            <a:pPr algn="ctr"/>
            <a:r>
              <a:rPr lang="de-CH" dirty="0" smtClean="0"/>
              <a:t>Versicherer </a:t>
            </a:r>
          </a:p>
          <a:p>
            <a:pPr algn="ctr"/>
            <a:r>
              <a:rPr lang="de-CH" dirty="0" smtClean="0"/>
              <a:t>Einzelstaaten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692391" y="3920600"/>
            <a:ext cx="634760" cy="156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485329" y="3225748"/>
            <a:ext cx="236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ym typeface="Wingdings" panose="05000000000000000000" pitchFamily="2" charset="2"/>
              </a:rPr>
              <a:t> </a:t>
            </a:r>
            <a:r>
              <a:rPr lang="de-CH" dirty="0" smtClean="0"/>
              <a:t>Anzahl Versicherte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 </a:t>
            </a:r>
            <a:r>
              <a:rPr lang="de-CH" dirty="0" smtClean="0"/>
              <a:t>Anzahl Erkrankte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 </a:t>
            </a:r>
            <a:r>
              <a:rPr lang="de-CH" dirty="0" smtClean="0"/>
              <a:t>Anzahl Tote</a:t>
            </a:r>
          </a:p>
        </p:txBody>
      </p:sp>
      <p:sp>
        <p:nvSpPr>
          <p:cNvPr id="27" name="Geschweifte Klammer rechts 26"/>
          <p:cNvSpPr/>
          <p:nvPr/>
        </p:nvSpPr>
        <p:spPr>
          <a:xfrm>
            <a:off x="5905985" y="3161760"/>
            <a:ext cx="564966" cy="987319"/>
          </a:xfrm>
          <a:prstGeom prst="rightBrace">
            <a:avLst>
              <a:gd name="adj1" fmla="val 8333"/>
              <a:gd name="adj2" fmla="val 51204"/>
            </a:avLst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" descr="Résultat de recherche d'images pour &quot;trumpcare vs obamacare&quot;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2"/>
          <a:stretch/>
        </p:blipFill>
        <p:spPr bwMode="auto">
          <a:xfrm>
            <a:off x="323528" y="3753749"/>
            <a:ext cx="136815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/>
          <p:cNvPicPr/>
          <p:nvPr/>
        </p:nvPicPr>
        <p:blipFill rotWithShape="1">
          <a:blip r:embed="rId5"/>
          <a:srcRect l="26192" t="39802" r="58757" b="32695"/>
          <a:stretch/>
        </p:blipFill>
        <p:spPr bwMode="auto">
          <a:xfrm>
            <a:off x="611624" y="1258934"/>
            <a:ext cx="743182" cy="763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333044" y="5348421"/>
            <a:ext cx="122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600" b="1" dirty="0" smtClean="0">
                <a:latin typeface="+mn-lt"/>
              </a:rPr>
              <a:t>$</a:t>
            </a:r>
            <a:endParaRPr lang="de-DE" sz="6600" b="1" dirty="0" err="1" smtClean="0">
              <a:latin typeface="+mn-lt"/>
            </a:endParaRPr>
          </a:p>
        </p:txBody>
      </p:sp>
      <p:pic>
        <p:nvPicPr>
          <p:cNvPr id="39" name="Grafik 38"/>
          <p:cNvPicPr/>
          <p:nvPr/>
        </p:nvPicPr>
        <p:blipFill rotWithShape="1">
          <a:blip r:embed="rId6"/>
          <a:srcRect l="9363" t="31113" r="43693" b="11461"/>
          <a:stretch/>
        </p:blipFill>
        <p:spPr bwMode="auto">
          <a:xfrm>
            <a:off x="1867372" y="1339943"/>
            <a:ext cx="7125649" cy="4903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Grafik 39"/>
          <p:cNvPicPr/>
          <p:nvPr/>
        </p:nvPicPr>
        <p:blipFill rotWithShape="1">
          <a:blip r:embed="rId7"/>
          <a:srcRect l="11268" t="33286" r="46898" b="12153"/>
          <a:stretch/>
        </p:blipFill>
        <p:spPr bwMode="auto">
          <a:xfrm>
            <a:off x="2051202" y="1274292"/>
            <a:ext cx="6962048" cy="5107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Grafik 40"/>
          <p:cNvPicPr/>
          <p:nvPr/>
        </p:nvPicPr>
        <p:blipFill rotWithShape="1">
          <a:blip r:embed="rId8"/>
          <a:srcRect l="18591" t="39072" r="53073" b="19900"/>
          <a:stretch/>
        </p:blipFill>
        <p:spPr bwMode="auto">
          <a:xfrm>
            <a:off x="2051720" y="1269590"/>
            <a:ext cx="6768000" cy="5149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1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27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Geschichte der Wirkungsmodelle in der Evaluation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de-CH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Erste Wirkungsmodelle (Don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Kirkpatrick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1959)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Theoriegeleitete Evaluation (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Huey-Tsyh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Chen,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Peter Rossi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1980’)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Wirkungsmodelle sind State-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-Art in der Evaluation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>
              <a:latin typeface="Gill Sans MT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Einsatz von Wirkungsmodellen entlang des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Policycycle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699770317"/>
              </p:ext>
            </p:extLst>
          </p:nvPr>
        </p:nvGraphicFramePr>
        <p:xfrm>
          <a:off x="1743199" y="1996385"/>
          <a:ext cx="4824536" cy="332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llipse 16"/>
          <p:cNvSpPr/>
          <p:nvPr/>
        </p:nvSpPr>
        <p:spPr>
          <a:xfrm rot="2770650">
            <a:off x="4860963" y="2447720"/>
            <a:ext cx="2300625" cy="593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Strategie-entwicklung</a:t>
            </a:r>
            <a:endParaRPr lang="de-CH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57596" y="5453506"/>
            <a:ext cx="1916135" cy="808061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Controlling /</a:t>
            </a:r>
            <a:br>
              <a:rPr lang="de-CH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CH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Fortschritts-messung</a:t>
            </a:r>
            <a:endParaRPr lang="de-CH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272395" y="1437031"/>
            <a:ext cx="1800200" cy="59372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Monitoring</a:t>
            </a:r>
            <a:endParaRPr lang="de-CH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48059" y="2932118"/>
            <a:ext cx="1800200" cy="5937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Evaluation</a:t>
            </a:r>
            <a:endParaRPr lang="de-CH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64005" y="1531946"/>
            <a:ext cx="330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chemeClr val="accent2"/>
                </a:solidFill>
                <a:latin typeface="+mn-lt"/>
              </a:rPr>
              <a:t>Sie möchten bei der Entwicklung Ihrer Aktivitäten sicherstellen, dass diese wirkungsorientiert sind. </a:t>
            </a:r>
            <a:endParaRPr lang="de-CH" sz="1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2" name="Ellipse 21"/>
          <p:cNvSpPr/>
          <p:nvPr/>
        </p:nvSpPr>
        <p:spPr>
          <a:xfrm rot="19104690">
            <a:off x="4932814" y="4429086"/>
            <a:ext cx="2185492" cy="625736"/>
          </a:xfrm>
          <a:prstGeom prst="ellipse">
            <a:avLst/>
          </a:prstGeom>
          <a:solidFill>
            <a:srgbClr val="F1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Kommunikation</a:t>
            </a:r>
            <a:endParaRPr lang="de-CH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35602" y="4811817"/>
            <a:ext cx="2843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rgbClr val="F177B7"/>
                </a:solidFill>
                <a:latin typeface="+mn-lt"/>
              </a:rPr>
              <a:t>Sie möchten in Ihrer Organisation oder mit externen Partnern ein gemeinsames Verständnis Ihrer Aktivitäten entwickeln und </a:t>
            </a:r>
            <a:r>
              <a:rPr lang="de-CH" sz="1400" b="1" dirty="0">
                <a:solidFill>
                  <a:srgbClr val="F177B7"/>
                </a:solidFill>
                <a:latin typeface="+mn-lt"/>
              </a:rPr>
              <a:t>dieses gegen </a:t>
            </a:r>
            <a:r>
              <a:rPr lang="de-CH" sz="1400" b="1" dirty="0" smtClean="0">
                <a:solidFill>
                  <a:srgbClr val="F177B7"/>
                </a:solidFill>
                <a:latin typeface="+mn-lt"/>
              </a:rPr>
              <a:t>aussen kommunizieren. </a:t>
            </a:r>
            <a:endParaRPr lang="de-CH" sz="1400" b="1" dirty="0">
              <a:solidFill>
                <a:srgbClr val="F177B7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64083" y="538079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solidFill>
                  <a:srgbClr val="669900"/>
                </a:solidFill>
                <a:latin typeface="+mn-lt"/>
              </a:rPr>
              <a:t>Sie möchten die Umsetzung mittels eines Controllings steuern und </a:t>
            </a:r>
            <a:r>
              <a:rPr lang="de-CH" sz="1400" b="1" dirty="0" smtClean="0">
                <a:solidFill>
                  <a:srgbClr val="669900"/>
                </a:solidFill>
                <a:latin typeface="+mn-lt"/>
              </a:rPr>
              <a:t>dafür Leistungs-ziele und </a:t>
            </a:r>
            <a:r>
              <a:rPr lang="de-CH" sz="1400" b="1" dirty="0">
                <a:solidFill>
                  <a:srgbClr val="669900"/>
                </a:solidFill>
                <a:latin typeface="+mn-lt"/>
              </a:rPr>
              <a:t>-indikatoren </a:t>
            </a:r>
            <a:r>
              <a:rPr lang="de-CH" sz="1400" b="1" dirty="0" smtClean="0">
                <a:solidFill>
                  <a:srgbClr val="669900"/>
                </a:solidFill>
                <a:latin typeface="+mn-lt"/>
              </a:rPr>
              <a:t>festlegen.</a:t>
            </a:r>
            <a:endParaRPr lang="de-CH" sz="1400" b="1" dirty="0">
              <a:solidFill>
                <a:srgbClr val="669900"/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5179" y="3580428"/>
            <a:ext cx="2059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solidFill>
                  <a:srgbClr val="00B0F0"/>
                </a:solidFill>
                <a:latin typeface="+mn-lt"/>
              </a:rPr>
              <a:t>Sie möchten eine Grundlage, um eine Evaluation zu planen und die Wirkungen </a:t>
            </a:r>
            <a:r>
              <a:rPr lang="de-CH" sz="1400" b="1" dirty="0" smtClean="0">
                <a:solidFill>
                  <a:srgbClr val="00B0F0"/>
                </a:solidFill>
                <a:latin typeface="+mn-lt"/>
              </a:rPr>
              <a:t>Ihres Handelns zu belegen. </a:t>
            </a:r>
            <a:endParaRPr lang="de-CH" sz="1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1163" y="1365023"/>
            <a:ext cx="3196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rgbClr val="FF9900"/>
                </a:solidFill>
                <a:latin typeface="+mn-lt"/>
              </a:rPr>
              <a:t>Sie möchten eine Strukturierungs-hilfe für ein Monitoring, das Ihnen erlaubt, relevante Veränderungen </a:t>
            </a:r>
            <a:br>
              <a:rPr lang="de-CH" sz="1400" b="1" dirty="0" smtClean="0">
                <a:solidFill>
                  <a:srgbClr val="FF9900"/>
                </a:solidFill>
                <a:latin typeface="+mn-lt"/>
              </a:rPr>
            </a:br>
            <a:r>
              <a:rPr lang="de-CH" sz="1400" b="1" dirty="0" smtClean="0">
                <a:solidFill>
                  <a:srgbClr val="FF9900"/>
                </a:solidFill>
                <a:latin typeface="+mn-lt"/>
              </a:rPr>
              <a:t>in Ihrem Politikfeld zu beobachten. </a:t>
            </a:r>
            <a:endParaRPr lang="de-CH" sz="14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705900" y="2344317"/>
            <a:ext cx="2265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chemeClr val="accent2"/>
                </a:solidFill>
                <a:latin typeface="+mn-lt"/>
              </a:rPr>
              <a:t>Sie möchten eine </a:t>
            </a:r>
            <a:r>
              <a:rPr lang="de-CH" sz="1400" b="1" dirty="0" err="1" smtClean="0">
                <a:solidFill>
                  <a:schemeClr val="accent2"/>
                </a:solidFill>
                <a:latin typeface="+mn-lt"/>
              </a:rPr>
              <a:t>Regulierungsfolgenab</a:t>
            </a:r>
            <a:r>
              <a:rPr lang="de-CH" sz="1400" b="1" dirty="0" smtClean="0">
                <a:solidFill>
                  <a:schemeClr val="accent2"/>
                </a:solidFill>
                <a:latin typeface="+mn-lt"/>
              </a:rPr>
              <a:t>-schätzung vornehmen. </a:t>
            </a:r>
            <a:endParaRPr lang="de-CH" sz="14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1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Logic Model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K.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Kellogg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(1998)</a:t>
            </a: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Logic Models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sind einfach, verständlich und deskriptiv </a:t>
            </a:r>
          </a:p>
          <a:p>
            <a:pPr>
              <a:buFont typeface="Wingdings" pitchFamily="2" charset="2"/>
              <a:buChar char="§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Schwächen: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Zu einfach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Zu wenig analytisch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Zu wenig systematischer Einbezug des Kontextes </a:t>
            </a:r>
          </a:p>
          <a:p>
            <a:pPr>
              <a:buFont typeface="Wingdings" pitchFamily="2" charset="2"/>
              <a:buChar char="§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00254" y="1565847"/>
            <a:ext cx="1434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7507" y="1565847"/>
            <a:ext cx="1118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47317" y="1564395"/>
            <a:ext cx="1493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Umsetzung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486760" y="1565847"/>
            <a:ext cx="1440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92622" y="1564395"/>
            <a:ext cx="17661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7340044" y="1686913"/>
            <a:ext cx="143254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Gerade Verbindung 24"/>
          <p:cNvCxnSpPr/>
          <p:nvPr/>
        </p:nvCxnSpPr>
        <p:spPr>
          <a:xfrm>
            <a:off x="2195737" y="1770685"/>
            <a:ext cx="1414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5"/>
          <p:cNvCxnSpPr/>
          <p:nvPr/>
        </p:nvCxnSpPr>
        <p:spPr>
          <a:xfrm>
            <a:off x="3841042" y="1770685"/>
            <a:ext cx="1414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6"/>
          <p:cNvCxnSpPr/>
          <p:nvPr/>
        </p:nvCxnSpPr>
        <p:spPr>
          <a:xfrm>
            <a:off x="5758786" y="1770685"/>
            <a:ext cx="1414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886735" y="2039808"/>
            <a:ext cx="190763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Strafsteuer</a:t>
            </a:r>
          </a:p>
          <a:p>
            <a:pPr marL="285750" indent="-285750">
              <a:buFont typeface="Wingdings 2" panose="05020102010507070707" pitchFamily="18" charset="2"/>
              <a:buChar char="R"/>
            </a:pPr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Subventionen</a:t>
            </a:r>
          </a:p>
          <a:p>
            <a:pPr marL="285750" indent="-285750">
              <a:buFont typeface="Wingdings 2" panose="05020102010507070707" pitchFamily="18" charset="2"/>
              <a:buChar char="R"/>
            </a:pP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00254" y="2051523"/>
            <a:ext cx="158304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</a:t>
            </a:r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Anzahl Individuen mit Privat-versicherung</a:t>
            </a:r>
            <a:endParaRPr lang="de-CH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Theory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679" y="1903578"/>
            <a:ext cx="7845425" cy="4965700"/>
          </a:xfrm>
        </p:spPr>
        <p:txBody>
          <a:bodyPr/>
          <a:lstStyle/>
          <a:p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31172" y="1423481"/>
            <a:ext cx="180460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18605" y="1906830"/>
            <a:ext cx="151549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86089" y="1906831"/>
            <a:ext cx="18031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32808" y="1905554"/>
            <a:ext cx="15700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21336" y="2459205"/>
            <a:ext cx="18154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80361" y="2459204"/>
            <a:ext cx="15700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4304319" y="1690964"/>
            <a:ext cx="6480" cy="212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2547110" y="1554065"/>
            <a:ext cx="867186" cy="380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235779" y="1529805"/>
            <a:ext cx="1006040" cy="394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ern mit 16 Zacken 2"/>
          <p:cNvSpPr/>
          <p:nvPr/>
        </p:nvSpPr>
        <p:spPr>
          <a:xfrm>
            <a:off x="7053884" y="1451704"/>
            <a:ext cx="1001370" cy="407335"/>
          </a:xfrm>
          <a:prstGeom prst="star16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043608" y="3345475"/>
            <a:ext cx="77404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Institute Roundtable on Community Change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(1990’) </a:t>
            </a: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Theory of Chance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Darstellung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Kausalhypothese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Form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Flussdiagrams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sondern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Planungsprozess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Schwächen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3399FF"/>
              </a:buClr>
              <a:buFont typeface="Symbol" panose="05050102010706020507" pitchFamily="18" charset="2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Wenig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geeignet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Kommunikationsinstrument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3399FF"/>
              </a:buClr>
              <a:buFont typeface="Symbol" panose="05050102010706020507" pitchFamily="18" charset="2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Eignung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Wirkungsmodell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bestehenden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Gesetzte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diskutierbar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de-DE" sz="2000" dirty="0" err="1" smtClean="0">
              <a:latin typeface="+mn-lt"/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H="1">
            <a:off x="5697810" y="2239629"/>
            <a:ext cx="6480" cy="212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6726206" y="2251941"/>
            <a:ext cx="6480" cy="212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6999615" y="2801725"/>
            <a:ext cx="6480" cy="212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5145392" y="2821621"/>
            <a:ext cx="6480" cy="212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tern mit 16 Zacken 63"/>
          <p:cNvSpPr/>
          <p:nvPr/>
        </p:nvSpPr>
        <p:spPr>
          <a:xfrm>
            <a:off x="7645864" y="2017805"/>
            <a:ext cx="1001370" cy="407335"/>
          </a:xfrm>
          <a:prstGeom prst="star16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309835" y="3026140"/>
            <a:ext cx="18154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268860" y="3026139"/>
            <a:ext cx="15700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437921" y="1416000"/>
            <a:ext cx="180460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</a:t>
            </a:r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Versicherte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626565" y="1905554"/>
            <a:ext cx="180460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Einzelstaaten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491576" y="1896560"/>
            <a:ext cx="180460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Unternehmen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407782" y="1901791"/>
            <a:ext cx="180460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Individuen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162107" y="2463171"/>
            <a:ext cx="197466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Alte + Kranke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6268860" y="2457105"/>
            <a:ext cx="228554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Junge + Gesunde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264535" y="3021393"/>
            <a:ext cx="201443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Strafsteuer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162107" y="3026139"/>
            <a:ext cx="197466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Subvention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6834876" y="1596359"/>
            <a:ext cx="648048" cy="320472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H="1">
            <a:off x="7384370" y="2195448"/>
            <a:ext cx="648048" cy="320472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7158900" y="14911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endParaRPr lang="de-DE" sz="14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7708394" y="206231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endParaRPr lang="de-DE" sz="14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tern mit 16 Zacken 77"/>
          <p:cNvSpPr/>
          <p:nvPr/>
        </p:nvSpPr>
        <p:spPr>
          <a:xfrm>
            <a:off x="7975586" y="2727910"/>
            <a:ext cx="1001370" cy="407335"/>
          </a:xfrm>
          <a:prstGeom prst="star16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9" name="Gerade Verbindung mit Pfeil 78"/>
          <p:cNvCxnSpPr/>
          <p:nvPr/>
        </p:nvCxnSpPr>
        <p:spPr>
          <a:xfrm flipH="1">
            <a:off x="7892733" y="2918405"/>
            <a:ext cx="648048" cy="320472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8071915" y="278326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endParaRPr lang="de-DE" sz="14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63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3" grpId="0" animBg="1"/>
      <p:bldP spid="64" grpId="0" animBg="1"/>
      <p:bldP spid="40" grpId="0" animBg="1"/>
      <p:bldP spid="41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57" grpId="0" animBg="1"/>
      <p:bldP spid="60" grpId="0" animBg="1"/>
      <p:bldP spid="59" grpId="0"/>
      <p:bldP spid="66" grpId="0"/>
      <p:bldP spid="78" grpId="0" animBg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KMO-Konfiguration</a:t>
            </a:r>
            <a:endParaRPr lang="de-DE" dirty="0" smtClean="0">
              <a:latin typeface="Gill Sans MT Pro Medium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5" y="2051920"/>
            <a:ext cx="8064897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Realistischer</a:t>
            </a:r>
            <a:r>
              <a:rPr lang="en-US" sz="2000" dirty="0" smtClean="0"/>
              <a:t> </a:t>
            </a:r>
            <a:r>
              <a:rPr lang="en-US" sz="2000" dirty="0" err="1" smtClean="0"/>
              <a:t>Evaluationsansatz</a:t>
            </a:r>
            <a:r>
              <a:rPr lang="en-US" sz="2000" dirty="0" smtClean="0"/>
              <a:t> Ray Pawson und Nick Tilley (1997)</a:t>
            </a: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KMO-</a:t>
            </a:r>
            <a:r>
              <a:rPr lang="en-US" sz="2000" dirty="0" err="1" smtClean="0"/>
              <a:t>Konfiguration</a:t>
            </a:r>
            <a:r>
              <a:rPr lang="en-US" sz="2000" dirty="0" smtClean="0"/>
              <a:t> </a:t>
            </a:r>
            <a:r>
              <a:rPr lang="en-US" sz="2000" dirty="0" err="1" smtClean="0"/>
              <a:t>erklären</a:t>
            </a:r>
            <a:r>
              <a:rPr lang="en-US" sz="2000" dirty="0" smtClean="0"/>
              <a:t>, </a:t>
            </a:r>
            <a:r>
              <a:rPr lang="en-US" sz="2000" dirty="0" err="1" smtClean="0"/>
              <a:t>warum</a:t>
            </a:r>
            <a:r>
              <a:rPr lang="en-US" sz="2000" dirty="0" smtClean="0"/>
              <a:t> und </a:t>
            </a:r>
            <a:r>
              <a:rPr lang="en-US" sz="2000" dirty="0" err="1" smtClean="0"/>
              <a:t>wie</a:t>
            </a:r>
            <a:r>
              <a:rPr lang="en-US" sz="2000" dirty="0" smtClean="0"/>
              <a:t> </a:t>
            </a:r>
            <a:r>
              <a:rPr lang="en-US" sz="2000" dirty="0" err="1" smtClean="0"/>
              <a:t>spezifische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einer</a:t>
            </a:r>
            <a:r>
              <a:rPr lang="en-US" sz="2000" dirty="0" smtClean="0"/>
              <a:t> Intervention </a:t>
            </a:r>
            <a:r>
              <a:rPr lang="en-US" sz="2000" dirty="0" err="1" smtClean="0"/>
              <a:t>bei</a:t>
            </a:r>
            <a:r>
              <a:rPr lang="en-US" sz="2000" dirty="0" smtClean="0"/>
              <a:t> </a:t>
            </a:r>
            <a:r>
              <a:rPr lang="en-US" sz="2000" dirty="0" err="1" smtClean="0"/>
              <a:t>bestimmten</a:t>
            </a:r>
            <a:r>
              <a:rPr lang="en-US" sz="2000" dirty="0" smtClean="0"/>
              <a:t> </a:t>
            </a:r>
            <a:r>
              <a:rPr lang="en-US" sz="2000" dirty="0" err="1" smtClean="0"/>
              <a:t>Zielgruppen</a:t>
            </a:r>
            <a:r>
              <a:rPr lang="en-US" sz="2000" dirty="0" smtClean="0"/>
              <a:t> und in </a:t>
            </a:r>
            <a:r>
              <a:rPr lang="en-US" sz="2000" dirty="0" err="1" smtClean="0"/>
              <a:t>bestimmten</a:t>
            </a:r>
            <a:r>
              <a:rPr lang="en-US" sz="2000" dirty="0" smtClean="0"/>
              <a:t> </a:t>
            </a:r>
            <a:r>
              <a:rPr lang="en-US" sz="2000" dirty="0" err="1" smtClean="0"/>
              <a:t>Kontexten</a:t>
            </a:r>
            <a:r>
              <a:rPr lang="en-US" sz="2000" dirty="0" smtClean="0"/>
              <a:t> </a:t>
            </a:r>
            <a:r>
              <a:rPr lang="en-US" sz="2000" dirty="0" err="1" smtClean="0"/>
              <a:t>wirken</a:t>
            </a:r>
            <a:r>
              <a:rPr lang="en-US" sz="2000" dirty="0" smtClean="0"/>
              <a:t> </a:t>
            </a:r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Kritikpunkt</a:t>
            </a:r>
            <a:r>
              <a:rPr lang="en-US" sz="2000" dirty="0" smtClean="0"/>
              <a:t>: </a:t>
            </a:r>
          </a:p>
          <a:p>
            <a:pPr marL="800100" lvl="1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geeignet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komplexe</a:t>
            </a:r>
            <a:r>
              <a:rPr lang="en-US" sz="2000" dirty="0" smtClean="0"/>
              <a:t> </a:t>
            </a:r>
            <a:r>
              <a:rPr lang="en-US" sz="2000" dirty="0" err="1" smtClean="0"/>
              <a:t>Interventionen</a:t>
            </a:r>
            <a:r>
              <a:rPr lang="en-US" sz="2000" dirty="0" smtClean="0"/>
              <a:t> </a:t>
            </a:r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Abbildung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gesamten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Programmtheorie</a:t>
            </a: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3399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897511" y="1520827"/>
            <a:ext cx="3098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Kontext (K)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95936" y="1517923"/>
            <a:ext cx="24656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Mechanismus (M)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61630" y="1522698"/>
            <a:ext cx="2442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 (O)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97511" y="2262814"/>
            <a:ext cx="309842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Spital gratis im Notfall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95935" y="2259910"/>
            <a:ext cx="24656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 ohne Einfluss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61631" y="2261362"/>
            <a:ext cx="24422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Keine Versicherung</a:t>
            </a:r>
            <a:endParaRPr lang="de-CH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97511" y="2633598"/>
            <a:ext cx="30984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Spital ohne Gratisleistungen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95935" y="2632146"/>
            <a:ext cx="24656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 </a:t>
            </a:r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Einfluss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461630" y="2632146"/>
            <a:ext cx="24422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 Versicherung</a:t>
            </a:r>
            <a:endParaRPr lang="de-CH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97511" y="1886529"/>
            <a:ext cx="30984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Arzt in der Nähe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995933" y="1885077"/>
            <a:ext cx="24656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 ohne Einfluss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461631" y="1885077"/>
            <a:ext cx="244225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Versicherung</a:t>
            </a:r>
          </a:p>
        </p:txBody>
      </p:sp>
    </p:spTree>
    <p:extLst>
      <p:ext uri="{BB962C8B-B14F-4D97-AF65-F5344CB8AC3E}">
        <p14:creationId xmlns:p14="http://schemas.microsoft.com/office/powerpoint/2010/main" val="13394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der drei Typen von Wirkungsmodellen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>
              <a:latin typeface="Gill Sans MT Pro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Gill Sans MT Pro Light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6671"/>
              </p:ext>
            </p:extLst>
          </p:nvPr>
        </p:nvGraphicFramePr>
        <p:xfrm>
          <a:off x="1085770" y="1390351"/>
          <a:ext cx="7740472" cy="4142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18">
                  <a:extLst>
                    <a:ext uri="{9D8B030D-6E8A-4147-A177-3AD203B41FA5}">
                      <a16:colId xmlns:a16="http://schemas.microsoft.com/office/drawing/2014/main" val="392384386"/>
                    </a:ext>
                  </a:extLst>
                </a:gridCol>
                <a:gridCol w="1935118">
                  <a:extLst>
                    <a:ext uri="{9D8B030D-6E8A-4147-A177-3AD203B41FA5}">
                      <a16:colId xmlns:a16="http://schemas.microsoft.com/office/drawing/2014/main" val="3661959217"/>
                    </a:ext>
                  </a:extLst>
                </a:gridCol>
                <a:gridCol w="1935118">
                  <a:extLst>
                    <a:ext uri="{9D8B030D-6E8A-4147-A177-3AD203B41FA5}">
                      <a16:colId xmlns:a16="http://schemas.microsoft.com/office/drawing/2014/main" val="1027304739"/>
                    </a:ext>
                  </a:extLst>
                </a:gridCol>
                <a:gridCol w="1935118">
                  <a:extLst>
                    <a:ext uri="{9D8B030D-6E8A-4147-A177-3AD203B41FA5}">
                      <a16:colId xmlns:a16="http://schemas.microsoft.com/office/drawing/2014/main" val="3028387854"/>
                    </a:ext>
                  </a:extLst>
                </a:gridCol>
              </a:tblGrid>
              <a:tr h="7392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Logic Model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Chance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KMO-Konfigurationen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430272"/>
                  </a:ext>
                </a:extLst>
              </a:tr>
              <a:tr h="9889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Zentrale Zielsetzung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Komplexität reduzieren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Komplexität verstehen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 Elemente des Programms verstehen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54595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Spezifisches Merkmal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Beschreibung Programm-elemente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Kausalhypothese darstellen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Kontext integrieren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291028"/>
                  </a:ext>
                </a:extLst>
              </a:tr>
              <a:tr h="7392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Hauptsächliches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Einsatzgebiet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Bestehendes Programm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Neues Programm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Programm-elemente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972835"/>
                  </a:ext>
                </a:extLst>
              </a:tr>
              <a:tr h="73926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Eignung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CH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Monitoring, Kommunikation, Controlling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CH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Strategie-entwicklung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392080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547813" y="54865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5720099"/>
            <a:ext cx="774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3399FF"/>
              </a:buClr>
              <a:buFont typeface="Wingdings" panose="05000000000000000000" pitchFamily="2" charset="2"/>
              <a:buChar char="Ø"/>
            </a:pPr>
            <a:r>
              <a:rPr lang="de-CH" sz="2000" dirty="0" smtClean="0">
                <a:latin typeface="+mn-lt"/>
              </a:rPr>
              <a:t>Stärken der drei Modelle nutzen</a:t>
            </a:r>
            <a:endParaRPr lang="de-DE" sz="20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6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PPT03_INE_2009">
  <a:themeElements>
    <a:clrScheme name="IF_Farben">
      <a:dk1>
        <a:sysClr val="windowText" lastClr="000000"/>
      </a:dk1>
      <a:lt1>
        <a:sysClr val="window" lastClr="FFFFFF"/>
      </a:lt1>
      <a:dk2>
        <a:srgbClr val="BFBFBF"/>
      </a:dk2>
      <a:lt2>
        <a:srgbClr val="F2F2F2"/>
      </a:lt2>
      <a:accent1>
        <a:srgbClr val="3399FF"/>
      </a:accent1>
      <a:accent2>
        <a:srgbClr val="D5177D"/>
      </a:accent2>
      <a:accent3>
        <a:srgbClr val="99CC00"/>
      </a:accent3>
      <a:accent4>
        <a:srgbClr val="F9B002"/>
      </a:accent4>
      <a:accent5>
        <a:srgbClr val="93C9FF"/>
      </a:accent5>
      <a:accent6>
        <a:srgbClr val="F078BA"/>
      </a:accent6>
      <a:hlink>
        <a:srgbClr val="D1FF4F"/>
      </a:hlink>
      <a:folHlink>
        <a:srgbClr val="FED97E"/>
      </a:folHlink>
    </a:clrScheme>
    <a:fontScheme name="INTERFACE_VORLAGE">
      <a:majorFont>
        <a:latin typeface="GillSans"/>
        <a:ea typeface=""/>
        <a:cs typeface=""/>
      </a:majorFont>
      <a:minorFont>
        <a:latin typeface="Gill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>
    <a:extraClrScheme>
      <a:clrScheme name="INTERFACE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FACE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FACE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FACE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FACE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FACE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FACE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FACE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FACE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FACE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FACE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FACE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FACE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A1A1A1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A_Präsentation_Interface_2016</Template>
  <TotalTime>0</TotalTime>
  <Words>522</Words>
  <Application>Microsoft Office PowerPoint</Application>
  <PresentationFormat>Affichage à l'écran (4:3)</PresentationFormat>
  <Paragraphs>212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ＭＳ Ｐゴシック</vt:lpstr>
      <vt:lpstr>Arial</vt:lpstr>
      <vt:lpstr>Calibri</vt:lpstr>
      <vt:lpstr>Gill Sans MT Pro Light</vt:lpstr>
      <vt:lpstr>Gill Sans MT Pro Medium</vt:lpstr>
      <vt:lpstr>GillSans</vt:lpstr>
      <vt:lpstr>GillSans Light</vt:lpstr>
      <vt:lpstr>Symbol</vt:lpstr>
      <vt:lpstr>Wingdings</vt:lpstr>
      <vt:lpstr>Wingdings 2</vt:lpstr>
      <vt:lpstr>_PPT03_INE_2009</vt:lpstr>
      <vt:lpstr>Benutzerdefiniertes Design</vt:lpstr>
      <vt:lpstr>Workshop 3: Wirkungsmodelle als Arbeitsinstrumente bei der Konzeption und Evaluation von Gesetzen </vt:lpstr>
      <vt:lpstr>Übersicht</vt:lpstr>
      <vt:lpstr>Kurzes illustratives Beispiel</vt:lpstr>
      <vt:lpstr>Geschichte der Wirkungsmodelle in der Evaluation</vt:lpstr>
      <vt:lpstr>Einsatz von Wirkungsmodellen entlang des Policycycle</vt:lpstr>
      <vt:lpstr>Logic Model</vt:lpstr>
      <vt:lpstr>Theory of Change</vt:lpstr>
      <vt:lpstr>KMO-Konfiguration</vt:lpstr>
      <vt:lpstr>Vergleich der drei Typen von Wirkungsmodellen</vt:lpstr>
      <vt:lpstr>Grenzen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Fässler Sarah</dc:creator>
  <cp:lastModifiedBy>ZADORY Patrick Olivier</cp:lastModifiedBy>
  <cp:revision>74</cp:revision>
  <dcterms:created xsi:type="dcterms:W3CDTF">2017-07-27T08:04:25Z</dcterms:created>
  <dcterms:modified xsi:type="dcterms:W3CDTF">2017-09-28T12:49:51Z</dcterms:modified>
</cp:coreProperties>
</file>