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</p:sldIdLst>
  <p:sldSz cx="9144000" cy="6858000" type="screen4x3"/>
  <p:notesSz cx="6808788" cy="99409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A8AA"/>
    <a:srgbClr val="FFD500"/>
    <a:srgbClr val="0073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6" d="100"/>
          <a:sy n="126" d="100"/>
        </p:scale>
        <p:origin x="-1194" y="-102"/>
      </p:cViewPr>
      <p:guideLst>
        <p:guide orient="horz" pos="1026"/>
        <p:guide orient="horz" pos="346"/>
        <p:guide orient="horz" pos="3974"/>
        <p:guide orient="horz" pos="3475"/>
        <p:guide orient="horz" pos="4110"/>
        <p:guide orient="horz" pos="1344"/>
        <p:guide orient="horz" pos="3203"/>
        <p:guide orient="horz" pos="3022"/>
        <p:guide pos="3016"/>
        <p:guide pos="340"/>
        <p:guide pos="5495"/>
        <p:guide pos="2381"/>
        <p:guide pos="469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2268" y="-78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6808"/>
          </a:xfrm>
          <a:prstGeom prst="rect">
            <a:avLst/>
          </a:prstGeom>
        </p:spPr>
        <p:txBody>
          <a:bodyPr vert="horz" lIns="91397" tIns="45699" rIns="91397" bIns="45699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6727" y="1"/>
            <a:ext cx="2950475" cy="496808"/>
          </a:xfrm>
          <a:prstGeom prst="rect">
            <a:avLst/>
          </a:prstGeom>
        </p:spPr>
        <p:txBody>
          <a:bodyPr vert="horz" lIns="91397" tIns="45699" rIns="91397" bIns="45699" rtlCol="0"/>
          <a:lstStyle>
            <a:lvl1pPr algn="r">
              <a:defRPr sz="1200"/>
            </a:lvl1pPr>
          </a:lstStyle>
          <a:p>
            <a:fld id="{69EA05C2-616E-4B96-B037-105BA37E9173}" type="datetimeFigureOut">
              <a:rPr lang="de-CH" smtClean="0"/>
              <a:pPr/>
              <a:t>06.09.2017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42532"/>
            <a:ext cx="2950475" cy="496807"/>
          </a:xfrm>
          <a:prstGeom prst="rect">
            <a:avLst/>
          </a:prstGeom>
        </p:spPr>
        <p:txBody>
          <a:bodyPr vert="horz" lIns="91397" tIns="45699" rIns="91397" bIns="45699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6727" y="9442532"/>
            <a:ext cx="2950475" cy="496807"/>
          </a:xfrm>
          <a:prstGeom prst="rect">
            <a:avLst/>
          </a:prstGeom>
        </p:spPr>
        <p:txBody>
          <a:bodyPr vert="horz" lIns="91397" tIns="45699" rIns="91397" bIns="45699" rtlCol="0" anchor="b"/>
          <a:lstStyle>
            <a:lvl1pPr algn="r">
              <a:defRPr sz="1200"/>
            </a:lvl1pPr>
          </a:lstStyle>
          <a:p>
            <a:fld id="{5D2CCD2F-302B-4E50-B003-A607404129B4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50585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7046"/>
          </a:xfrm>
          <a:prstGeom prst="rect">
            <a:avLst/>
          </a:prstGeom>
        </p:spPr>
        <p:txBody>
          <a:bodyPr vert="horz" lIns="91397" tIns="45699" rIns="91397" bIns="45699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6739" y="1"/>
            <a:ext cx="2950475" cy="497046"/>
          </a:xfrm>
          <a:prstGeom prst="rect">
            <a:avLst/>
          </a:prstGeom>
        </p:spPr>
        <p:txBody>
          <a:bodyPr vert="horz" lIns="91397" tIns="45699" rIns="91397" bIns="45699" rtlCol="0"/>
          <a:lstStyle>
            <a:lvl1pPr algn="r">
              <a:defRPr sz="1200"/>
            </a:lvl1pPr>
          </a:lstStyle>
          <a:p>
            <a:fld id="{65ACF87B-D32B-4DFE-8383-13C6A036F51C}" type="datetimeFigureOut">
              <a:rPr lang="de-DE" smtClean="0"/>
              <a:pPr/>
              <a:t>06.09.2017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7" tIns="45699" rIns="91397" bIns="45699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397" tIns="45699" rIns="91397" bIns="45699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1397" tIns="45699" rIns="91397" bIns="45699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6739" y="9442154"/>
            <a:ext cx="2950475" cy="497046"/>
          </a:xfrm>
          <a:prstGeom prst="rect">
            <a:avLst/>
          </a:prstGeom>
        </p:spPr>
        <p:txBody>
          <a:bodyPr vert="horz" lIns="91397" tIns="45699" rIns="91397" bIns="45699" rtlCol="0" anchor="b"/>
          <a:lstStyle>
            <a:lvl1pPr algn="r">
              <a:defRPr sz="1200"/>
            </a:lvl1pPr>
          </a:lstStyle>
          <a:p>
            <a:fld id="{A12E3EDC-2382-42E6-AB97-71ACB386E59E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34057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ildplatzhalter 20"/>
          <p:cNvSpPr>
            <a:spLocks noGrp="1"/>
          </p:cNvSpPr>
          <p:nvPr>
            <p:ph type="pic" sz="quarter" idx="11"/>
          </p:nvPr>
        </p:nvSpPr>
        <p:spPr>
          <a:xfrm>
            <a:off x="539750" y="1628775"/>
            <a:ext cx="8181975" cy="387351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4594231" y="4500570"/>
            <a:ext cx="2857494" cy="214314"/>
          </a:xfrm>
          <a:prstGeom prst="rect">
            <a:avLst/>
          </a:prstGeom>
          <a:ln>
            <a:noFill/>
          </a:ln>
        </p:spPr>
        <p:txBody>
          <a:bodyPr lIns="0" tIns="0" rIns="0" bIns="0">
            <a:normAutofit/>
          </a:bodyPr>
          <a:lstStyle>
            <a:lvl1pPr algn="r">
              <a:buFontTx/>
              <a:buNone/>
              <a:defRPr sz="13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Titel</a:t>
            </a:r>
            <a:endParaRPr lang="de-CH" dirty="0"/>
          </a:p>
        </p:txBody>
      </p:sp>
      <p:sp>
        <p:nvSpPr>
          <p:cNvPr id="27" name="Textplatzhalter 22"/>
          <p:cNvSpPr>
            <a:spLocks noGrp="1"/>
          </p:cNvSpPr>
          <p:nvPr>
            <p:ph type="body" sz="quarter" idx="13" hasCustomPrompt="1"/>
          </p:nvPr>
        </p:nvSpPr>
        <p:spPr>
          <a:xfrm>
            <a:off x="4594231" y="4786321"/>
            <a:ext cx="2857494" cy="21431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r">
              <a:buFontTx/>
              <a:buNone/>
              <a:defRPr sz="13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Titel</a:t>
            </a:r>
            <a:endParaRPr lang="de-CH" dirty="0"/>
          </a:p>
        </p:txBody>
      </p:sp>
      <p:sp>
        <p:nvSpPr>
          <p:cNvPr id="28" name="Textplatzhalt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4594231" y="5072073"/>
            <a:ext cx="2857494" cy="21431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r">
              <a:buFontTx/>
              <a:buNone/>
              <a:defRPr sz="13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Titel</a:t>
            </a:r>
            <a:endParaRPr lang="de-CH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1628775"/>
            <a:ext cx="4246564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41" name="Textplatzhalter 38"/>
          <p:cNvSpPr>
            <a:spLocks noGrp="1"/>
          </p:cNvSpPr>
          <p:nvPr>
            <p:ph type="body" sz="quarter" idx="16" hasCustomPrompt="1"/>
          </p:nvPr>
        </p:nvSpPr>
        <p:spPr>
          <a:xfrm>
            <a:off x="4786314" y="1628775"/>
            <a:ext cx="26424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42" name="Textplatzhalter 38"/>
          <p:cNvSpPr>
            <a:spLocks noGrp="1"/>
          </p:cNvSpPr>
          <p:nvPr>
            <p:ph type="body" sz="quarter" idx="17" hasCustomPrompt="1"/>
          </p:nvPr>
        </p:nvSpPr>
        <p:spPr>
          <a:xfrm>
            <a:off x="7429325" y="1628775"/>
            <a:ext cx="12924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ine Bildseite_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9"/>
          </p:nvPr>
        </p:nvSpPr>
        <p:spPr>
          <a:xfrm>
            <a:off x="539750" y="1628775"/>
            <a:ext cx="8183563" cy="3887788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sp>
        <p:nvSpPr>
          <p:cNvPr id="14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1628775"/>
            <a:ext cx="4246564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15" name="Textplatzhalter 38"/>
          <p:cNvSpPr>
            <a:spLocks noGrp="1"/>
          </p:cNvSpPr>
          <p:nvPr>
            <p:ph type="body" sz="quarter" idx="16" hasCustomPrompt="1"/>
          </p:nvPr>
        </p:nvSpPr>
        <p:spPr>
          <a:xfrm>
            <a:off x="4786314" y="1628775"/>
            <a:ext cx="26424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18" name="Textplatzhalter 38"/>
          <p:cNvSpPr>
            <a:spLocks noGrp="1"/>
          </p:cNvSpPr>
          <p:nvPr>
            <p:ph type="body" sz="quarter" idx="17" hasCustomPrompt="1"/>
          </p:nvPr>
        </p:nvSpPr>
        <p:spPr>
          <a:xfrm>
            <a:off x="7429325" y="1628775"/>
            <a:ext cx="12924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ine Bildseite_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9"/>
          </p:nvPr>
        </p:nvSpPr>
        <p:spPr>
          <a:xfrm>
            <a:off x="552448" y="1628775"/>
            <a:ext cx="3222000" cy="3887788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sp>
        <p:nvSpPr>
          <p:cNvPr id="8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46107" y="1628775"/>
            <a:ext cx="1800000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9" name="Textplatzhalter 38"/>
          <p:cNvSpPr>
            <a:spLocks noGrp="1"/>
          </p:cNvSpPr>
          <p:nvPr>
            <p:ph type="body" sz="quarter" idx="25" hasCustomPrompt="1"/>
          </p:nvPr>
        </p:nvSpPr>
        <p:spPr>
          <a:xfrm>
            <a:off x="2332057" y="1628775"/>
            <a:ext cx="9720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13" name="Textplatzhalter 38"/>
          <p:cNvSpPr>
            <a:spLocks noGrp="1"/>
          </p:cNvSpPr>
          <p:nvPr>
            <p:ph type="body" sz="quarter" idx="26" hasCustomPrompt="1"/>
          </p:nvPr>
        </p:nvSpPr>
        <p:spPr>
          <a:xfrm>
            <a:off x="3299138" y="1628775"/>
            <a:ext cx="4680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eite_animie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9" name="Textplatzhalt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1628775"/>
            <a:ext cx="8181975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13" name="Textplatzhalter 64"/>
          <p:cNvSpPr>
            <a:spLocks noGrp="1"/>
          </p:cNvSpPr>
          <p:nvPr>
            <p:ph type="body" sz="quarter" idx="13" hasCustomPrompt="1"/>
          </p:nvPr>
        </p:nvSpPr>
        <p:spPr>
          <a:xfrm>
            <a:off x="539749" y="2000240"/>
            <a:ext cx="8183563" cy="3516323"/>
          </a:xfrm>
          <a:prstGeom prst="rect">
            <a:avLst/>
          </a:prstGeom>
        </p:spPr>
        <p:txBody>
          <a:bodyPr lIns="0" tIns="0" rIns="0" bIns="0"/>
          <a:lstStyle>
            <a:lvl1pPr marL="0" indent="180975">
              <a:lnSpc>
                <a:spcPct val="150000"/>
              </a:lnSpc>
              <a:buSzPct val="75000"/>
              <a:buFont typeface="Wingdings" pitchFamily="2" charset="2"/>
              <a:buChar char=""/>
              <a:defRPr sz="1300" b="1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2pPr>
            <a:lvl3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3pPr>
            <a:lvl4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4pPr>
            <a:lvl5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Stichwort (animiert)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ine Textse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9" name="Textplatzhalt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1628775"/>
            <a:ext cx="8181975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13" name="Textplatzhalter 64"/>
          <p:cNvSpPr>
            <a:spLocks noGrp="1"/>
          </p:cNvSpPr>
          <p:nvPr>
            <p:ph type="body" sz="quarter" idx="13" hasCustomPrompt="1"/>
          </p:nvPr>
        </p:nvSpPr>
        <p:spPr>
          <a:xfrm>
            <a:off x="539749" y="2000240"/>
            <a:ext cx="8183563" cy="3516323"/>
          </a:xfrm>
          <a:prstGeom prst="rect">
            <a:avLst/>
          </a:prstGeom>
        </p:spPr>
        <p:txBody>
          <a:bodyPr lIns="0" tIns="0" rIns="0" bIns="0"/>
          <a:lstStyle>
            <a:lvl1pPr marL="0" indent="180975">
              <a:lnSpc>
                <a:spcPct val="150000"/>
              </a:lnSpc>
              <a:buSzPct val="75000"/>
              <a:buFont typeface="Wingdings" pitchFamily="2" charset="2"/>
              <a:buChar char=""/>
              <a:defRPr sz="1300" b="1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2pPr>
            <a:lvl3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3pPr>
            <a:lvl4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4pPr>
            <a:lvl5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eld mit 3er Bild_Lauf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9"/>
          </p:nvPr>
        </p:nvSpPr>
        <p:spPr>
          <a:xfrm>
            <a:off x="534993" y="2030411"/>
            <a:ext cx="8183563" cy="161290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50000"/>
              </a:lnSpc>
              <a:buFontTx/>
              <a:buNone/>
              <a:defRPr sz="1300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9" name="Textplatzhalt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1628775"/>
            <a:ext cx="8181975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18" name="Bildplatzhalter 20"/>
          <p:cNvSpPr>
            <a:spLocks noGrp="1"/>
          </p:cNvSpPr>
          <p:nvPr>
            <p:ph type="pic" sz="quarter" idx="16" hasCustomPrompt="1"/>
          </p:nvPr>
        </p:nvSpPr>
        <p:spPr>
          <a:xfrm>
            <a:off x="4786314" y="3786190"/>
            <a:ext cx="2643206" cy="173037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B</a:t>
            </a:r>
            <a:endParaRPr lang="de-CH" dirty="0"/>
          </a:p>
        </p:txBody>
      </p:sp>
      <p:sp>
        <p:nvSpPr>
          <p:cNvPr id="19" name="Bildplatzhalter 20"/>
          <p:cNvSpPr>
            <a:spLocks noGrp="1"/>
          </p:cNvSpPr>
          <p:nvPr>
            <p:ph type="pic" sz="quarter" idx="17" hasCustomPrompt="1"/>
          </p:nvPr>
        </p:nvSpPr>
        <p:spPr>
          <a:xfrm>
            <a:off x="7429520" y="3786190"/>
            <a:ext cx="1292205" cy="173037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C</a:t>
            </a:r>
            <a:endParaRPr lang="de-CH" dirty="0"/>
          </a:p>
        </p:txBody>
      </p:sp>
      <p:sp>
        <p:nvSpPr>
          <p:cNvPr id="20" name="Bildplatzhalter 20"/>
          <p:cNvSpPr>
            <a:spLocks noGrp="1"/>
          </p:cNvSpPr>
          <p:nvPr>
            <p:ph type="pic" sz="quarter" idx="11" hasCustomPrompt="1"/>
          </p:nvPr>
        </p:nvSpPr>
        <p:spPr>
          <a:xfrm>
            <a:off x="539751" y="3786190"/>
            <a:ext cx="4246564" cy="173037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A</a:t>
            </a:r>
            <a:endParaRPr lang="de-CH" dirty="0"/>
          </a:p>
        </p:txBody>
      </p:sp>
      <p:sp>
        <p:nvSpPr>
          <p:cNvPr id="21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3786190"/>
            <a:ext cx="4248000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2" name="Textplatzhalter 38"/>
          <p:cNvSpPr>
            <a:spLocks noGrp="1"/>
          </p:cNvSpPr>
          <p:nvPr>
            <p:ph type="body" sz="quarter" idx="20" hasCustomPrompt="1"/>
          </p:nvPr>
        </p:nvSpPr>
        <p:spPr>
          <a:xfrm>
            <a:off x="4786314" y="3786190"/>
            <a:ext cx="26424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3" name="Textplatzhalter 38"/>
          <p:cNvSpPr>
            <a:spLocks noGrp="1"/>
          </p:cNvSpPr>
          <p:nvPr>
            <p:ph type="body" sz="quarter" idx="21" hasCustomPrompt="1"/>
          </p:nvPr>
        </p:nvSpPr>
        <p:spPr>
          <a:xfrm>
            <a:off x="7429325" y="3786190"/>
            <a:ext cx="12924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eld mit 3er Bild_2 Spalten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9" name="Textplatzhalt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1628775"/>
            <a:ext cx="8181975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18" name="Bildplatzhalter 20"/>
          <p:cNvSpPr>
            <a:spLocks noGrp="1"/>
          </p:cNvSpPr>
          <p:nvPr>
            <p:ph type="pic" sz="quarter" idx="16" hasCustomPrompt="1"/>
          </p:nvPr>
        </p:nvSpPr>
        <p:spPr>
          <a:xfrm>
            <a:off x="4786314" y="3786190"/>
            <a:ext cx="2643206" cy="173037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B</a:t>
            </a:r>
            <a:endParaRPr lang="de-CH" dirty="0"/>
          </a:p>
        </p:txBody>
      </p:sp>
      <p:sp>
        <p:nvSpPr>
          <p:cNvPr id="19" name="Bildplatzhalter 20"/>
          <p:cNvSpPr>
            <a:spLocks noGrp="1"/>
          </p:cNvSpPr>
          <p:nvPr>
            <p:ph type="pic" sz="quarter" idx="17" hasCustomPrompt="1"/>
          </p:nvPr>
        </p:nvSpPr>
        <p:spPr>
          <a:xfrm>
            <a:off x="7429520" y="3786190"/>
            <a:ext cx="1292205" cy="173037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C</a:t>
            </a:r>
            <a:endParaRPr lang="de-CH" dirty="0"/>
          </a:p>
        </p:txBody>
      </p:sp>
      <p:sp>
        <p:nvSpPr>
          <p:cNvPr id="20" name="Bildplatzhalter 20"/>
          <p:cNvSpPr>
            <a:spLocks noGrp="1"/>
          </p:cNvSpPr>
          <p:nvPr>
            <p:ph type="pic" sz="quarter" idx="11" hasCustomPrompt="1"/>
          </p:nvPr>
        </p:nvSpPr>
        <p:spPr>
          <a:xfrm>
            <a:off x="539751" y="3786190"/>
            <a:ext cx="4246564" cy="173037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A</a:t>
            </a:r>
            <a:endParaRPr lang="de-CH" dirty="0"/>
          </a:p>
        </p:txBody>
      </p:sp>
      <p:sp>
        <p:nvSpPr>
          <p:cNvPr id="21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3786190"/>
            <a:ext cx="4248000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2" name="Textplatzhalter 38"/>
          <p:cNvSpPr>
            <a:spLocks noGrp="1"/>
          </p:cNvSpPr>
          <p:nvPr>
            <p:ph type="body" sz="quarter" idx="20" hasCustomPrompt="1"/>
          </p:nvPr>
        </p:nvSpPr>
        <p:spPr>
          <a:xfrm>
            <a:off x="4786314" y="3786190"/>
            <a:ext cx="26424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3" name="Textplatzhalter 38"/>
          <p:cNvSpPr>
            <a:spLocks noGrp="1"/>
          </p:cNvSpPr>
          <p:nvPr>
            <p:ph type="body" sz="quarter" idx="21" hasCustomPrompt="1"/>
          </p:nvPr>
        </p:nvSpPr>
        <p:spPr>
          <a:xfrm>
            <a:off x="7429325" y="3786190"/>
            <a:ext cx="12924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4" name="Textplatzhalter 64"/>
          <p:cNvSpPr>
            <a:spLocks noGrp="1"/>
          </p:cNvSpPr>
          <p:nvPr>
            <p:ph type="body" sz="quarter" idx="13" hasCustomPrompt="1"/>
          </p:nvPr>
        </p:nvSpPr>
        <p:spPr>
          <a:xfrm>
            <a:off x="549275" y="2019290"/>
            <a:ext cx="8181974" cy="1428751"/>
          </a:xfrm>
          <a:prstGeom prst="rect">
            <a:avLst/>
          </a:prstGeom>
        </p:spPr>
        <p:txBody>
          <a:bodyPr lIns="0" tIns="0" rIns="0" bIns="0" numCol="2" spcCol="0"/>
          <a:lstStyle>
            <a:lvl1pPr marL="0" indent="180975">
              <a:lnSpc>
                <a:spcPct val="150000"/>
              </a:lnSpc>
              <a:buSzPct val="75000"/>
              <a:buFont typeface="Wingdings" pitchFamily="2" charset="2"/>
              <a:buChar char=""/>
              <a:defRPr sz="1300" b="1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2pPr>
            <a:lvl3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3pPr>
            <a:lvl4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4pPr>
            <a:lvl5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feld mit 3er Bild_1 Spalte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9" name="Textplatzhalt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1628775"/>
            <a:ext cx="8181975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18" name="Bildplatzhalter 20"/>
          <p:cNvSpPr>
            <a:spLocks noGrp="1"/>
          </p:cNvSpPr>
          <p:nvPr>
            <p:ph type="pic" sz="quarter" idx="16" hasCustomPrompt="1"/>
          </p:nvPr>
        </p:nvSpPr>
        <p:spPr>
          <a:xfrm>
            <a:off x="4786314" y="3786190"/>
            <a:ext cx="2643206" cy="173037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B</a:t>
            </a:r>
            <a:endParaRPr lang="de-CH" dirty="0"/>
          </a:p>
        </p:txBody>
      </p:sp>
      <p:sp>
        <p:nvSpPr>
          <p:cNvPr id="19" name="Bildplatzhalter 20"/>
          <p:cNvSpPr>
            <a:spLocks noGrp="1"/>
          </p:cNvSpPr>
          <p:nvPr>
            <p:ph type="pic" sz="quarter" idx="17" hasCustomPrompt="1"/>
          </p:nvPr>
        </p:nvSpPr>
        <p:spPr>
          <a:xfrm>
            <a:off x="7429520" y="3786190"/>
            <a:ext cx="1292205" cy="173037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C</a:t>
            </a:r>
            <a:endParaRPr lang="de-CH" dirty="0"/>
          </a:p>
        </p:txBody>
      </p:sp>
      <p:sp>
        <p:nvSpPr>
          <p:cNvPr id="20" name="Bildplatzhalter 20"/>
          <p:cNvSpPr>
            <a:spLocks noGrp="1"/>
          </p:cNvSpPr>
          <p:nvPr>
            <p:ph type="pic" sz="quarter" idx="11" hasCustomPrompt="1"/>
          </p:nvPr>
        </p:nvSpPr>
        <p:spPr>
          <a:xfrm>
            <a:off x="539751" y="3786190"/>
            <a:ext cx="4246564" cy="173037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A</a:t>
            </a:r>
            <a:endParaRPr lang="de-CH" dirty="0"/>
          </a:p>
        </p:txBody>
      </p:sp>
      <p:sp>
        <p:nvSpPr>
          <p:cNvPr id="21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3786190"/>
            <a:ext cx="4248000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2" name="Textplatzhalter 38"/>
          <p:cNvSpPr>
            <a:spLocks noGrp="1"/>
          </p:cNvSpPr>
          <p:nvPr>
            <p:ph type="body" sz="quarter" idx="20" hasCustomPrompt="1"/>
          </p:nvPr>
        </p:nvSpPr>
        <p:spPr>
          <a:xfrm>
            <a:off x="4786314" y="3786190"/>
            <a:ext cx="26424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3" name="Textplatzhalter 38"/>
          <p:cNvSpPr>
            <a:spLocks noGrp="1"/>
          </p:cNvSpPr>
          <p:nvPr>
            <p:ph type="body" sz="quarter" idx="21" hasCustomPrompt="1"/>
          </p:nvPr>
        </p:nvSpPr>
        <p:spPr>
          <a:xfrm>
            <a:off x="7429325" y="3786190"/>
            <a:ext cx="12924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4" name="Textplatzhalter 64"/>
          <p:cNvSpPr>
            <a:spLocks noGrp="1"/>
          </p:cNvSpPr>
          <p:nvPr>
            <p:ph type="body" sz="quarter" idx="13" hasCustomPrompt="1"/>
          </p:nvPr>
        </p:nvSpPr>
        <p:spPr>
          <a:xfrm>
            <a:off x="549275" y="2019290"/>
            <a:ext cx="8181974" cy="1428751"/>
          </a:xfrm>
          <a:prstGeom prst="rect">
            <a:avLst/>
          </a:prstGeom>
        </p:spPr>
        <p:txBody>
          <a:bodyPr lIns="0" tIns="0" rIns="0" bIns="0" numCol="1" spcCol="0"/>
          <a:lstStyle>
            <a:lvl1pPr marL="0" indent="180975">
              <a:lnSpc>
                <a:spcPct val="150000"/>
              </a:lnSpc>
              <a:buSzPct val="75000"/>
              <a:buFont typeface="Wingdings" pitchFamily="2" charset="2"/>
              <a:buChar char=""/>
              <a:defRPr sz="1300" b="1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2pPr>
            <a:lvl3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3pPr>
            <a:lvl4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4pPr>
            <a:lvl5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endParaRPr lang="de-DE" dirty="0" smtClean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Gerade Verbindung 29"/>
          <p:cNvCxnSpPr/>
          <p:nvPr userDrawn="1"/>
        </p:nvCxnSpPr>
        <p:spPr>
          <a:xfrm>
            <a:off x="4572000" y="4746922"/>
            <a:ext cx="41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 userDrawn="1"/>
        </p:nvCxnSpPr>
        <p:spPr>
          <a:xfrm>
            <a:off x="4567796" y="5044750"/>
            <a:ext cx="41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ildplatzhalter 20"/>
          <p:cNvSpPr>
            <a:spLocks noGrp="1"/>
          </p:cNvSpPr>
          <p:nvPr>
            <p:ph type="pic" sz="quarter" idx="16" hasCustomPrompt="1"/>
          </p:nvPr>
        </p:nvSpPr>
        <p:spPr>
          <a:xfrm>
            <a:off x="4786314" y="1628775"/>
            <a:ext cx="2643206" cy="1585911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B</a:t>
            </a:r>
            <a:endParaRPr lang="de-CH" dirty="0"/>
          </a:p>
        </p:txBody>
      </p:sp>
      <p:sp>
        <p:nvSpPr>
          <p:cNvPr id="16" name="Bildplatzhalter 20"/>
          <p:cNvSpPr>
            <a:spLocks noGrp="1"/>
          </p:cNvSpPr>
          <p:nvPr>
            <p:ph type="pic" sz="quarter" idx="17" hasCustomPrompt="1"/>
          </p:nvPr>
        </p:nvSpPr>
        <p:spPr>
          <a:xfrm>
            <a:off x="7429520" y="1628775"/>
            <a:ext cx="1292205" cy="1585911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C</a:t>
            </a:r>
            <a:endParaRPr lang="de-CH" dirty="0"/>
          </a:p>
        </p:txBody>
      </p:sp>
      <p:sp>
        <p:nvSpPr>
          <p:cNvPr id="17" name="Bildplatzhalter 20"/>
          <p:cNvSpPr>
            <a:spLocks noGrp="1"/>
          </p:cNvSpPr>
          <p:nvPr>
            <p:ph type="pic" sz="quarter" idx="11" hasCustomPrompt="1"/>
          </p:nvPr>
        </p:nvSpPr>
        <p:spPr>
          <a:xfrm>
            <a:off x="539751" y="1628775"/>
            <a:ext cx="4246564" cy="1585911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Abschlussbild A</a:t>
            </a:r>
            <a:endParaRPr lang="de-CH" dirty="0"/>
          </a:p>
        </p:txBody>
      </p:sp>
      <p:sp>
        <p:nvSpPr>
          <p:cNvPr id="45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1628775"/>
            <a:ext cx="4246564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46" name="Textplatzhalter 38"/>
          <p:cNvSpPr>
            <a:spLocks noGrp="1"/>
          </p:cNvSpPr>
          <p:nvPr>
            <p:ph type="body" sz="quarter" idx="18" hasCustomPrompt="1"/>
          </p:nvPr>
        </p:nvSpPr>
        <p:spPr>
          <a:xfrm>
            <a:off x="4786314" y="1628775"/>
            <a:ext cx="26424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47" name="Textplatzhalter 38"/>
          <p:cNvSpPr>
            <a:spLocks noGrp="1"/>
          </p:cNvSpPr>
          <p:nvPr>
            <p:ph type="body" sz="quarter" idx="19" hasCustomPrompt="1"/>
          </p:nvPr>
        </p:nvSpPr>
        <p:spPr>
          <a:xfrm>
            <a:off x="7429325" y="1628775"/>
            <a:ext cx="12924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18" name="Textplatzhalter 31"/>
          <p:cNvSpPr>
            <a:spLocks noGrp="1"/>
          </p:cNvSpPr>
          <p:nvPr>
            <p:ph type="body" sz="quarter" idx="20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9" name="Textplatzhalt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4787900" y="4500570"/>
            <a:ext cx="2857494" cy="214314"/>
          </a:xfrm>
          <a:prstGeom prst="rect">
            <a:avLst/>
          </a:prstGeom>
          <a:ln>
            <a:noFill/>
          </a:ln>
        </p:spPr>
        <p:txBody>
          <a:bodyPr lIns="0" tIns="0" rIns="0" bIns="0">
            <a:normAutofit/>
          </a:bodyPr>
          <a:lstStyle>
            <a:lvl1pPr>
              <a:buFontTx/>
              <a:buNone/>
              <a:defRPr sz="1300" b="1" baseline="0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Vielen Dank und auf Wiedersehen</a:t>
            </a:r>
            <a:endParaRPr lang="de-CH" dirty="0"/>
          </a:p>
        </p:txBody>
      </p:sp>
      <p:sp>
        <p:nvSpPr>
          <p:cNvPr id="20" name="Textplatzhalter 22"/>
          <p:cNvSpPr>
            <a:spLocks noGrp="1"/>
          </p:cNvSpPr>
          <p:nvPr>
            <p:ph type="body" sz="quarter" idx="13" hasCustomPrompt="1"/>
          </p:nvPr>
        </p:nvSpPr>
        <p:spPr>
          <a:xfrm>
            <a:off x="4787900" y="4786321"/>
            <a:ext cx="2857494" cy="21431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FontTx/>
              <a:buNone/>
              <a:defRPr sz="1300" b="1" baseline="0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Grazia </a:t>
            </a:r>
            <a:r>
              <a:rPr lang="de-CH" dirty="0" err="1" smtClean="0"/>
              <a:t>fitg</a:t>
            </a:r>
            <a:r>
              <a:rPr lang="de-CH" dirty="0" smtClean="0"/>
              <a:t> </a:t>
            </a:r>
            <a:r>
              <a:rPr lang="de-CH" dirty="0" err="1" smtClean="0"/>
              <a:t>ed</a:t>
            </a:r>
            <a:r>
              <a:rPr lang="de-CH" dirty="0" smtClean="0"/>
              <a:t> a </a:t>
            </a:r>
            <a:r>
              <a:rPr lang="de-CH" dirty="0" err="1" smtClean="0"/>
              <a:t>revair</a:t>
            </a:r>
            <a:endParaRPr lang="de-CH" dirty="0"/>
          </a:p>
        </p:txBody>
      </p:sp>
      <p:sp>
        <p:nvSpPr>
          <p:cNvPr id="21" name="Textplatzhalt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4787900" y="5072073"/>
            <a:ext cx="2857494" cy="21431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FontTx/>
              <a:buNone/>
              <a:defRPr sz="1300" b="1" baseline="0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Grazie e </a:t>
            </a:r>
            <a:r>
              <a:rPr lang="de-CH" dirty="0" err="1" smtClean="0"/>
              <a:t>arrivederci</a:t>
            </a:r>
            <a:endParaRPr lang="de-C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llk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ildplatzhalter 20"/>
          <p:cNvSpPr>
            <a:spLocks noGrp="1"/>
          </p:cNvSpPr>
          <p:nvPr>
            <p:ph type="pic" sz="quarter" idx="16" hasCustomPrompt="1"/>
          </p:nvPr>
        </p:nvSpPr>
        <p:spPr>
          <a:xfrm>
            <a:off x="4786314" y="1628775"/>
            <a:ext cx="2643206" cy="387351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B</a:t>
            </a:r>
            <a:endParaRPr lang="de-CH" dirty="0"/>
          </a:p>
        </p:txBody>
      </p:sp>
      <p:sp>
        <p:nvSpPr>
          <p:cNvPr id="19" name="Bildplatzhalter 20"/>
          <p:cNvSpPr>
            <a:spLocks noGrp="1"/>
          </p:cNvSpPr>
          <p:nvPr>
            <p:ph type="pic" sz="quarter" idx="17" hasCustomPrompt="1"/>
          </p:nvPr>
        </p:nvSpPr>
        <p:spPr>
          <a:xfrm>
            <a:off x="7429520" y="1628775"/>
            <a:ext cx="1292205" cy="387351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C</a:t>
            </a:r>
            <a:endParaRPr lang="de-CH" dirty="0"/>
          </a:p>
        </p:txBody>
      </p:sp>
      <p:sp>
        <p:nvSpPr>
          <p:cNvPr id="21" name="Bildplatzhalter 20"/>
          <p:cNvSpPr>
            <a:spLocks noGrp="1"/>
          </p:cNvSpPr>
          <p:nvPr>
            <p:ph type="pic" sz="quarter" idx="11" hasCustomPrompt="1"/>
          </p:nvPr>
        </p:nvSpPr>
        <p:spPr>
          <a:xfrm>
            <a:off x="539751" y="1628775"/>
            <a:ext cx="4246564" cy="387351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A</a:t>
            </a:r>
            <a:endParaRPr lang="de-CH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922344" y="4500570"/>
            <a:ext cx="2857494" cy="21431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FontTx/>
              <a:buNone/>
              <a:defRPr sz="13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Titel	</a:t>
            </a:r>
            <a:endParaRPr lang="de-CH" dirty="0"/>
          </a:p>
        </p:txBody>
      </p:sp>
      <p:sp>
        <p:nvSpPr>
          <p:cNvPr id="27" name="Textplatzhalter 22"/>
          <p:cNvSpPr>
            <a:spLocks noGrp="1"/>
          </p:cNvSpPr>
          <p:nvPr>
            <p:ph type="body" sz="quarter" idx="13" hasCustomPrompt="1"/>
          </p:nvPr>
        </p:nvSpPr>
        <p:spPr>
          <a:xfrm>
            <a:off x="922344" y="4786321"/>
            <a:ext cx="2857494" cy="21431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FontTx/>
              <a:buNone/>
              <a:defRPr sz="13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Titel</a:t>
            </a:r>
            <a:endParaRPr lang="de-CH" dirty="0"/>
          </a:p>
        </p:txBody>
      </p:sp>
      <p:sp>
        <p:nvSpPr>
          <p:cNvPr id="28" name="Textplatzhalt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922344" y="5072073"/>
            <a:ext cx="2857494" cy="21431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FontTx/>
              <a:buNone/>
              <a:defRPr sz="13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Titel</a:t>
            </a:r>
            <a:endParaRPr lang="de-CH" dirty="0"/>
          </a:p>
        </p:txBody>
      </p:sp>
      <p:sp>
        <p:nvSpPr>
          <p:cNvPr id="47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1628775"/>
            <a:ext cx="4248000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48" name="Textplatzhalter 38"/>
          <p:cNvSpPr>
            <a:spLocks noGrp="1"/>
          </p:cNvSpPr>
          <p:nvPr>
            <p:ph type="body" sz="quarter" idx="18" hasCustomPrompt="1"/>
          </p:nvPr>
        </p:nvSpPr>
        <p:spPr>
          <a:xfrm>
            <a:off x="4786314" y="1628775"/>
            <a:ext cx="26424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49" name="Textplatzhalter 38"/>
          <p:cNvSpPr>
            <a:spLocks noGrp="1"/>
          </p:cNvSpPr>
          <p:nvPr>
            <p:ph type="body" sz="quarter" idx="19" hasCustomPrompt="1"/>
          </p:nvPr>
        </p:nvSpPr>
        <p:spPr>
          <a:xfrm>
            <a:off x="7429325" y="1628775"/>
            <a:ext cx="12924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4" name="Textplatzhalter 31"/>
          <p:cNvSpPr>
            <a:spLocks noGrp="1"/>
          </p:cNvSpPr>
          <p:nvPr>
            <p:ph type="body" sz="quarter" idx="20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ess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Bildplatzhalter 20"/>
          <p:cNvSpPr>
            <a:spLocks noGrp="1"/>
          </p:cNvSpPr>
          <p:nvPr>
            <p:ph type="pic" sz="quarter" idx="11"/>
          </p:nvPr>
        </p:nvSpPr>
        <p:spPr>
          <a:xfrm>
            <a:off x="5500693" y="1628775"/>
            <a:ext cx="3221031" cy="387351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cxnSp>
        <p:nvCxnSpPr>
          <p:cNvPr id="30" name="Gerade Verbindung 29"/>
          <p:cNvCxnSpPr/>
          <p:nvPr userDrawn="1"/>
        </p:nvCxnSpPr>
        <p:spPr>
          <a:xfrm>
            <a:off x="539838" y="4746922"/>
            <a:ext cx="32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 userDrawn="1"/>
        </p:nvCxnSpPr>
        <p:spPr>
          <a:xfrm>
            <a:off x="539750" y="5044750"/>
            <a:ext cx="32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 userDrawn="1"/>
        </p:nvCxnSpPr>
        <p:spPr>
          <a:xfrm>
            <a:off x="539750" y="5391450"/>
            <a:ext cx="32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platzhalter 56"/>
          <p:cNvSpPr>
            <a:spLocks noGrp="1"/>
          </p:cNvSpPr>
          <p:nvPr>
            <p:ph type="body" sz="quarter" idx="23"/>
          </p:nvPr>
        </p:nvSpPr>
        <p:spPr>
          <a:xfrm>
            <a:off x="539750" y="1928802"/>
            <a:ext cx="3240088" cy="7143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SzPct val="75000"/>
              <a:buFontTx/>
              <a:buNone/>
              <a:defRPr sz="1300" b="1" baseline="0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defRPr sz="1050">
                <a:solidFill>
                  <a:srgbClr val="C00000"/>
                </a:solidFill>
              </a:defRPr>
            </a:lvl2pPr>
            <a:lvl3pPr marL="0" indent="0">
              <a:defRPr sz="1050">
                <a:solidFill>
                  <a:srgbClr val="C00000"/>
                </a:solidFill>
              </a:defRPr>
            </a:lvl3pPr>
            <a:lvl4pPr>
              <a:defRPr sz="1050">
                <a:solidFill>
                  <a:srgbClr val="C00000"/>
                </a:solidFill>
              </a:defRPr>
            </a:lvl4pPr>
            <a:lvl5pPr>
              <a:defRPr sz="1050">
                <a:solidFill>
                  <a:srgbClr val="C00000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4" name="Textplatzhalter 56"/>
          <p:cNvSpPr>
            <a:spLocks noGrp="1"/>
          </p:cNvSpPr>
          <p:nvPr>
            <p:ph type="body" sz="quarter" idx="24"/>
          </p:nvPr>
        </p:nvSpPr>
        <p:spPr>
          <a:xfrm>
            <a:off x="539750" y="3071810"/>
            <a:ext cx="3240088" cy="2857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SzPct val="75000"/>
              <a:buFontTx/>
              <a:buNone/>
              <a:defRPr sz="1300" b="1" baseline="0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defRPr sz="1050">
                <a:solidFill>
                  <a:srgbClr val="C00000"/>
                </a:solidFill>
              </a:defRPr>
            </a:lvl2pPr>
            <a:lvl3pPr marL="0" indent="0">
              <a:defRPr sz="1050">
                <a:solidFill>
                  <a:srgbClr val="C00000"/>
                </a:solidFill>
              </a:defRPr>
            </a:lvl3pPr>
            <a:lvl4pPr>
              <a:defRPr sz="1050">
                <a:solidFill>
                  <a:srgbClr val="C00000"/>
                </a:solidFill>
              </a:defRPr>
            </a:lvl4pPr>
            <a:lvl5pPr>
              <a:defRPr sz="1050">
                <a:solidFill>
                  <a:srgbClr val="C00000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5" name="Textplatzhalter 56"/>
          <p:cNvSpPr>
            <a:spLocks noGrp="1"/>
          </p:cNvSpPr>
          <p:nvPr>
            <p:ph type="body" sz="quarter" idx="25"/>
          </p:nvPr>
        </p:nvSpPr>
        <p:spPr>
          <a:xfrm>
            <a:off x="539750" y="3714752"/>
            <a:ext cx="3240088" cy="285750"/>
          </a:xfrm>
          <a:prstGeom prst="rect">
            <a:avLst/>
          </a:prstGeom>
        </p:spPr>
        <p:txBody>
          <a:bodyPr lIns="0" tIns="36000" rIns="0" bIns="0"/>
          <a:lstStyle>
            <a:lvl1pPr marL="0" indent="0">
              <a:buSzPct val="75000"/>
              <a:buFontTx/>
              <a:buNone/>
              <a:defRPr sz="1300" b="1" baseline="0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defRPr sz="1050">
                <a:solidFill>
                  <a:srgbClr val="C00000"/>
                </a:solidFill>
              </a:defRPr>
            </a:lvl2pPr>
            <a:lvl3pPr marL="0" indent="0">
              <a:defRPr sz="1050">
                <a:solidFill>
                  <a:srgbClr val="C00000"/>
                </a:solidFill>
              </a:defRPr>
            </a:lvl3pPr>
            <a:lvl4pPr>
              <a:defRPr sz="1050">
                <a:solidFill>
                  <a:srgbClr val="C00000"/>
                </a:solidFill>
              </a:defRPr>
            </a:lvl4pPr>
            <a:lvl5pPr>
              <a:defRPr sz="1050">
                <a:solidFill>
                  <a:srgbClr val="C00000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6" name="Textplatzhalter 56"/>
          <p:cNvSpPr>
            <a:spLocks noGrp="1"/>
          </p:cNvSpPr>
          <p:nvPr>
            <p:ph type="body" sz="quarter" idx="26"/>
          </p:nvPr>
        </p:nvSpPr>
        <p:spPr>
          <a:xfrm>
            <a:off x="535027" y="4421976"/>
            <a:ext cx="3240088" cy="798508"/>
          </a:xfrm>
          <a:prstGeom prst="rect">
            <a:avLst/>
          </a:prstGeom>
        </p:spPr>
        <p:txBody>
          <a:bodyPr lIns="0" tIns="36000" rIns="0" bIns="0"/>
          <a:lstStyle>
            <a:lvl1pPr marL="0" indent="0">
              <a:buSzPct val="75000"/>
              <a:buFontTx/>
              <a:buNone/>
              <a:defRPr sz="1300" b="1" baseline="0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defRPr sz="1050">
                <a:solidFill>
                  <a:srgbClr val="C00000"/>
                </a:solidFill>
              </a:defRPr>
            </a:lvl2pPr>
            <a:lvl3pPr marL="0" indent="0">
              <a:defRPr sz="1050">
                <a:solidFill>
                  <a:srgbClr val="C00000"/>
                </a:solidFill>
              </a:defRPr>
            </a:lvl3pPr>
            <a:lvl4pPr>
              <a:defRPr sz="1050">
                <a:solidFill>
                  <a:srgbClr val="C00000"/>
                </a:solidFill>
              </a:defRPr>
            </a:lvl4pPr>
            <a:lvl5pPr>
              <a:defRPr sz="1050">
                <a:solidFill>
                  <a:srgbClr val="C00000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9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500694" y="1628775"/>
            <a:ext cx="1800000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80" name="Textplatzhalter 38"/>
          <p:cNvSpPr>
            <a:spLocks noGrp="1"/>
          </p:cNvSpPr>
          <p:nvPr>
            <p:ph type="body" sz="quarter" idx="29" hasCustomPrompt="1"/>
          </p:nvPr>
        </p:nvSpPr>
        <p:spPr>
          <a:xfrm>
            <a:off x="7286644" y="1628775"/>
            <a:ext cx="9720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81" name="Textplatzhalter 38"/>
          <p:cNvSpPr>
            <a:spLocks noGrp="1"/>
          </p:cNvSpPr>
          <p:nvPr>
            <p:ph type="body" sz="quarter" idx="30" hasCustomPrompt="1"/>
          </p:nvPr>
        </p:nvSpPr>
        <p:spPr>
          <a:xfrm>
            <a:off x="8253725" y="1628775"/>
            <a:ext cx="4680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6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7" name="Textplatzhalter 27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1628775"/>
            <a:ext cx="3240088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29" name="Textplatzhalter 27"/>
          <p:cNvSpPr>
            <a:spLocks noGrp="1"/>
          </p:cNvSpPr>
          <p:nvPr>
            <p:ph type="body" sz="quarter" idx="31" hasCustomPrompt="1"/>
          </p:nvPr>
        </p:nvSpPr>
        <p:spPr>
          <a:xfrm>
            <a:off x="535009" y="2781300"/>
            <a:ext cx="3240088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32" name="Textplatzhalter 27"/>
          <p:cNvSpPr>
            <a:spLocks noGrp="1"/>
          </p:cNvSpPr>
          <p:nvPr>
            <p:ph type="body" sz="quarter" idx="32" hasCustomPrompt="1"/>
          </p:nvPr>
        </p:nvSpPr>
        <p:spPr>
          <a:xfrm>
            <a:off x="539750" y="3429000"/>
            <a:ext cx="3240088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33" name="Textplatzhalter 27"/>
          <p:cNvSpPr>
            <a:spLocks noGrp="1"/>
          </p:cNvSpPr>
          <p:nvPr>
            <p:ph type="body" sz="quarter" idx="33" hasCustomPrompt="1"/>
          </p:nvPr>
        </p:nvSpPr>
        <p:spPr>
          <a:xfrm>
            <a:off x="539750" y="4143380"/>
            <a:ext cx="3240088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Bildplatzhalter 20"/>
          <p:cNvSpPr>
            <a:spLocks noGrp="1"/>
          </p:cNvSpPr>
          <p:nvPr>
            <p:ph type="pic" sz="quarter" idx="11"/>
          </p:nvPr>
        </p:nvSpPr>
        <p:spPr>
          <a:xfrm>
            <a:off x="5500693" y="1628775"/>
            <a:ext cx="3221031" cy="387351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cxnSp>
        <p:nvCxnSpPr>
          <p:cNvPr id="30" name="Gerade Verbindung 29"/>
          <p:cNvCxnSpPr/>
          <p:nvPr userDrawn="1"/>
        </p:nvCxnSpPr>
        <p:spPr>
          <a:xfrm>
            <a:off x="539838" y="4746922"/>
            <a:ext cx="32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 userDrawn="1"/>
        </p:nvCxnSpPr>
        <p:spPr>
          <a:xfrm>
            <a:off x="539750" y="5044750"/>
            <a:ext cx="32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 userDrawn="1"/>
        </p:nvCxnSpPr>
        <p:spPr>
          <a:xfrm>
            <a:off x="539750" y="5391450"/>
            <a:ext cx="32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500694" y="1628775"/>
            <a:ext cx="1800000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80" name="Textplatzhalter 38"/>
          <p:cNvSpPr>
            <a:spLocks noGrp="1"/>
          </p:cNvSpPr>
          <p:nvPr>
            <p:ph type="body" sz="quarter" idx="29" hasCustomPrompt="1"/>
          </p:nvPr>
        </p:nvSpPr>
        <p:spPr>
          <a:xfrm>
            <a:off x="7286644" y="1628775"/>
            <a:ext cx="9720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81" name="Textplatzhalter 38"/>
          <p:cNvSpPr>
            <a:spLocks noGrp="1"/>
          </p:cNvSpPr>
          <p:nvPr>
            <p:ph type="body" sz="quarter" idx="30" hasCustomPrompt="1"/>
          </p:nvPr>
        </p:nvSpPr>
        <p:spPr>
          <a:xfrm>
            <a:off x="8253725" y="1628775"/>
            <a:ext cx="4680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6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7" name="Inhaltsplatzhalter 26"/>
          <p:cNvSpPr>
            <a:spLocks noGrp="1"/>
          </p:cNvSpPr>
          <p:nvPr>
            <p:ph sz="quarter" idx="31"/>
          </p:nvPr>
        </p:nvSpPr>
        <p:spPr>
          <a:xfrm>
            <a:off x="539750" y="1495426"/>
            <a:ext cx="3240088" cy="40211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50000"/>
              </a:lnSpc>
              <a:buFontTx/>
              <a:buNone/>
              <a:defRPr sz="1600" b="1" baseline="0"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1600" b="1">
                <a:latin typeface="Arial" pitchFamily="34" charset="0"/>
                <a:cs typeface="Arial" pitchFamily="34" charset="0"/>
              </a:defRPr>
            </a:lvl2pPr>
            <a:lvl3pPr>
              <a:buFontTx/>
              <a:buNone/>
              <a:defRPr sz="1600" b="1">
                <a:latin typeface="Arial" pitchFamily="34" charset="0"/>
                <a:cs typeface="Arial" pitchFamily="34" charset="0"/>
              </a:defRPr>
            </a:lvl3pPr>
            <a:lvl4pPr>
              <a:buFontTx/>
              <a:buNone/>
              <a:defRPr sz="1600" b="1">
                <a:latin typeface="Arial" pitchFamily="34" charset="0"/>
                <a:cs typeface="Arial" pitchFamily="34" charset="0"/>
              </a:defRPr>
            </a:lvl4pPr>
            <a:lvl5pPr>
              <a:buFontTx/>
              <a:buNone/>
              <a:defRPr sz="1600"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eld links mi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Bildplatzhalter 20"/>
          <p:cNvSpPr>
            <a:spLocks noGrp="1"/>
          </p:cNvSpPr>
          <p:nvPr>
            <p:ph type="pic" sz="quarter" idx="11"/>
          </p:nvPr>
        </p:nvSpPr>
        <p:spPr>
          <a:xfrm>
            <a:off x="5500693" y="1628775"/>
            <a:ext cx="3221031" cy="387351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cxnSp>
        <p:nvCxnSpPr>
          <p:cNvPr id="31" name="Gerade Verbindung 30"/>
          <p:cNvCxnSpPr/>
          <p:nvPr userDrawn="1"/>
        </p:nvCxnSpPr>
        <p:spPr>
          <a:xfrm>
            <a:off x="539750" y="5044750"/>
            <a:ext cx="32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 userDrawn="1"/>
        </p:nvCxnSpPr>
        <p:spPr>
          <a:xfrm>
            <a:off x="539750" y="5391450"/>
            <a:ext cx="32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platzhalter 27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1628775"/>
            <a:ext cx="3240088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2143125"/>
            <a:ext cx="3240088" cy="3373438"/>
          </a:xfrm>
          <a:prstGeom prst="rect">
            <a:avLst/>
          </a:prstGeom>
        </p:spPr>
        <p:txBody>
          <a:bodyPr lIns="0" tIns="0" rIns="0" bIns="0"/>
          <a:lstStyle>
            <a:lvl1pPr marL="0" indent="180975">
              <a:lnSpc>
                <a:spcPct val="150000"/>
              </a:lnSpc>
              <a:buSzPct val="75000"/>
              <a:buFont typeface="Wingdings" pitchFamily="2" charset="2"/>
              <a:buChar char=""/>
              <a:defRPr sz="1300" b="1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2pPr>
            <a:lvl3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3pPr>
            <a:lvl4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4pPr>
            <a:lvl5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</p:txBody>
      </p:sp>
      <p:sp>
        <p:nvSpPr>
          <p:cNvPr id="76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500694" y="1628775"/>
            <a:ext cx="1800000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77" name="Textplatzhalter 38"/>
          <p:cNvSpPr>
            <a:spLocks noGrp="1"/>
          </p:cNvSpPr>
          <p:nvPr>
            <p:ph type="body" sz="quarter" idx="25" hasCustomPrompt="1"/>
          </p:nvPr>
        </p:nvSpPr>
        <p:spPr>
          <a:xfrm>
            <a:off x="7286644" y="1628775"/>
            <a:ext cx="9720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78" name="Textplatzhalter 38"/>
          <p:cNvSpPr>
            <a:spLocks noGrp="1"/>
          </p:cNvSpPr>
          <p:nvPr>
            <p:ph type="body" sz="quarter" idx="26" hasCustomPrompt="1"/>
          </p:nvPr>
        </p:nvSpPr>
        <p:spPr>
          <a:xfrm>
            <a:off x="8253725" y="1628775"/>
            <a:ext cx="4680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18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eld rechts mi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Bildplatzhalter 20"/>
          <p:cNvSpPr>
            <a:spLocks noGrp="1"/>
          </p:cNvSpPr>
          <p:nvPr>
            <p:ph type="pic" sz="quarter" idx="11"/>
          </p:nvPr>
        </p:nvSpPr>
        <p:spPr>
          <a:xfrm>
            <a:off x="539751" y="1628775"/>
            <a:ext cx="3240088" cy="387351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12" hasCustomPrompt="1"/>
          </p:nvPr>
        </p:nvSpPr>
        <p:spPr>
          <a:xfrm>
            <a:off x="4571999" y="1628775"/>
            <a:ext cx="4149725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99" y="2143125"/>
            <a:ext cx="4149725" cy="3373438"/>
          </a:xfrm>
          <a:prstGeom prst="rect">
            <a:avLst/>
          </a:prstGeom>
        </p:spPr>
        <p:txBody>
          <a:bodyPr lIns="0" tIns="0" rIns="0" bIns="0"/>
          <a:lstStyle>
            <a:lvl1pPr marL="0" indent="180975">
              <a:lnSpc>
                <a:spcPct val="150000"/>
              </a:lnSpc>
              <a:buSzPct val="75000"/>
              <a:buFont typeface="Wingdings" pitchFamily="2" charset="2"/>
              <a:buChar char=""/>
              <a:defRPr sz="1300" b="1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2pPr>
            <a:lvl3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3pPr>
            <a:lvl4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4pPr>
            <a:lvl5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endParaRPr lang="de-DE" dirty="0" smtClean="0"/>
          </a:p>
        </p:txBody>
      </p:sp>
      <p:sp>
        <p:nvSpPr>
          <p:cNvPr id="29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1628775"/>
            <a:ext cx="1800000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30" name="Textplatzhalter 38"/>
          <p:cNvSpPr>
            <a:spLocks noGrp="1"/>
          </p:cNvSpPr>
          <p:nvPr>
            <p:ph type="body" sz="quarter" idx="25" hasCustomPrompt="1"/>
          </p:nvPr>
        </p:nvSpPr>
        <p:spPr>
          <a:xfrm>
            <a:off x="2325700" y="1628775"/>
            <a:ext cx="9720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32" name="Textplatzhalter 38"/>
          <p:cNvSpPr>
            <a:spLocks noGrp="1"/>
          </p:cNvSpPr>
          <p:nvPr>
            <p:ph type="body" sz="quarter" idx="26" hasCustomPrompt="1"/>
          </p:nvPr>
        </p:nvSpPr>
        <p:spPr>
          <a:xfrm>
            <a:off x="3292781" y="1628775"/>
            <a:ext cx="4680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14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eld oben mit Aufzählung, 1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Bildplatzhalter 20"/>
          <p:cNvSpPr>
            <a:spLocks noGrp="1"/>
          </p:cNvSpPr>
          <p:nvPr>
            <p:ph type="pic" sz="quarter" idx="11"/>
          </p:nvPr>
        </p:nvSpPr>
        <p:spPr>
          <a:xfrm>
            <a:off x="539751" y="3714752"/>
            <a:ext cx="8181974" cy="1787536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2143125"/>
            <a:ext cx="8181974" cy="1428751"/>
          </a:xfrm>
          <a:prstGeom prst="rect">
            <a:avLst/>
          </a:prstGeom>
        </p:spPr>
        <p:txBody>
          <a:bodyPr lIns="0" tIns="0" rIns="0" bIns="0" numCol="2" spcCol="0"/>
          <a:lstStyle>
            <a:lvl1pPr marL="0" indent="180975">
              <a:lnSpc>
                <a:spcPct val="150000"/>
              </a:lnSpc>
              <a:buSzPct val="75000"/>
              <a:buFont typeface="Wingdings" pitchFamily="2" charset="2"/>
              <a:buChar char=""/>
              <a:defRPr sz="1300" b="1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2pPr>
            <a:lvl3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3pPr>
            <a:lvl4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4pPr>
            <a:lvl5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 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</p:txBody>
      </p:sp>
      <p:sp>
        <p:nvSpPr>
          <p:cNvPr id="13" name="Textplatzhalt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1628775"/>
            <a:ext cx="8181975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19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3714752"/>
            <a:ext cx="4246564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4" name="Textplatzhalter 38"/>
          <p:cNvSpPr>
            <a:spLocks noGrp="1"/>
          </p:cNvSpPr>
          <p:nvPr>
            <p:ph type="body" sz="quarter" idx="16" hasCustomPrompt="1"/>
          </p:nvPr>
        </p:nvSpPr>
        <p:spPr>
          <a:xfrm>
            <a:off x="4786314" y="3714752"/>
            <a:ext cx="26424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5" name="Textplatzhalter 38"/>
          <p:cNvSpPr>
            <a:spLocks noGrp="1"/>
          </p:cNvSpPr>
          <p:nvPr>
            <p:ph type="body" sz="quarter" idx="17" hasCustomPrompt="1"/>
          </p:nvPr>
        </p:nvSpPr>
        <p:spPr>
          <a:xfrm>
            <a:off x="7429325" y="3714752"/>
            <a:ext cx="12924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15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istik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Bildplatzhalter 20"/>
          <p:cNvSpPr>
            <a:spLocks noGrp="1"/>
          </p:cNvSpPr>
          <p:nvPr>
            <p:ph type="pic" sz="quarter" idx="11" hasCustomPrompt="1"/>
          </p:nvPr>
        </p:nvSpPr>
        <p:spPr>
          <a:xfrm>
            <a:off x="5481725" y="1628775"/>
            <a:ext cx="3240000" cy="387351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Diagramm</a:t>
            </a:r>
            <a:endParaRPr lang="de-CH" dirty="0"/>
          </a:p>
        </p:txBody>
      </p:sp>
      <p:cxnSp>
        <p:nvCxnSpPr>
          <p:cNvPr id="31" name="Gerade Verbindung 30"/>
          <p:cNvCxnSpPr/>
          <p:nvPr userDrawn="1"/>
        </p:nvCxnSpPr>
        <p:spPr>
          <a:xfrm>
            <a:off x="539750" y="5044750"/>
            <a:ext cx="32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 userDrawn="1"/>
        </p:nvCxnSpPr>
        <p:spPr>
          <a:xfrm>
            <a:off x="539750" y="5391450"/>
            <a:ext cx="32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platzhalter 27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1628775"/>
            <a:ext cx="3240088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2143125"/>
            <a:ext cx="3240088" cy="3373438"/>
          </a:xfrm>
          <a:prstGeom prst="rect">
            <a:avLst/>
          </a:prstGeom>
        </p:spPr>
        <p:txBody>
          <a:bodyPr lIns="0" tIns="0" rIns="0" bIns="0"/>
          <a:lstStyle>
            <a:lvl1pPr marL="0" indent="180975">
              <a:lnSpc>
                <a:spcPct val="150000"/>
              </a:lnSpc>
              <a:buSzPct val="75000"/>
              <a:buFont typeface="Wingdings" pitchFamily="2" charset="2"/>
              <a:buChar char=""/>
              <a:defRPr sz="1300" b="1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2pPr>
            <a:lvl3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3pPr>
            <a:lvl4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4pPr>
            <a:lvl5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</p:txBody>
      </p:sp>
      <p:sp>
        <p:nvSpPr>
          <p:cNvPr id="13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isti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Bildplatzhalter 20"/>
          <p:cNvSpPr>
            <a:spLocks noGrp="1"/>
          </p:cNvSpPr>
          <p:nvPr>
            <p:ph type="pic" sz="quarter" idx="11" hasCustomPrompt="1"/>
          </p:nvPr>
        </p:nvSpPr>
        <p:spPr>
          <a:xfrm>
            <a:off x="539751" y="3214686"/>
            <a:ext cx="5389571" cy="2287602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Diagramm</a:t>
            </a:r>
            <a:endParaRPr lang="de-CH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2143125"/>
            <a:ext cx="8181974" cy="785809"/>
          </a:xfrm>
          <a:prstGeom prst="rect">
            <a:avLst/>
          </a:prstGeom>
        </p:spPr>
        <p:txBody>
          <a:bodyPr lIns="0" tIns="0" rIns="0" bIns="0" numCol="4" spcCol="0"/>
          <a:lstStyle>
            <a:lvl1pPr marL="0" indent="180975">
              <a:lnSpc>
                <a:spcPct val="150000"/>
              </a:lnSpc>
              <a:buSzPct val="75000"/>
              <a:buFont typeface="Wingdings" pitchFamily="2" charset="2"/>
              <a:buChar char=""/>
              <a:defRPr sz="1300" b="1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2pPr>
            <a:lvl3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3pPr>
            <a:lvl4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4pPr>
            <a:lvl5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</p:txBody>
      </p:sp>
      <p:sp>
        <p:nvSpPr>
          <p:cNvPr id="13" name="Textplatzhalt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1628775"/>
            <a:ext cx="8181975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10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Logo GR.eps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539750" y="549278"/>
            <a:ext cx="1317606" cy="437260"/>
          </a:xfrm>
          <a:prstGeom prst="rect">
            <a:avLst/>
          </a:prstGeom>
        </p:spPr>
      </p:pic>
      <p:pic>
        <p:nvPicPr>
          <p:cNvPr id="10" name="Grafik 9" descr="graubünden_cmyk.eps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7891457" y="6357382"/>
            <a:ext cx="828000" cy="176031"/>
          </a:xfrm>
          <a:prstGeom prst="rect">
            <a:avLst/>
          </a:prstGeom>
        </p:spPr>
      </p:pic>
      <p:cxnSp>
        <p:nvCxnSpPr>
          <p:cNvPr id="11" name="Gerade Verbindung 10"/>
          <p:cNvCxnSpPr/>
          <p:nvPr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35033" y="6375379"/>
            <a:ext cx="32400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de-CH" sz="900" dirty="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2" r:id="rId4"/>
    <p:sldLayoutId id="2147483653" r:id="rId5"/>
    <p:sldLayoutId id="2147483654" r:id="rId6"/>
    <p:sldLayoutId id="2147483655" r:id="rId7"/>
    <p:sldLayoutId id="2147483659" r:id="rId8"/>
    <p:sldLayoutId id="2147483660" r:id="rId9"/>
    <p:sldLayoutId id="2147483663" r:id="rId10"/>
    <p:sldLayoutId id="2147483664" r:id="rId11"/>
    <p:sldLayoutId id="2147483667" r:id="rId12"/>
    <p:sldLayoutId id="2147483668" r:id="rId13"/>
    <p:sldLayoutId id="2147483666" r:id="rId14"/>
    <p:sldLayoutId id="2147483669" r:id="rId15"/>
    <p:sldLayoutId id="2147483670" r:id="rId16"/>
    <p:sldLayoutId id="214748366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8"/>
          </p:nvPr>
        </p:nvSpPr>
        <p:spPr>
          <a:xfrm>
            <a:off x="1907704" y="549275"/>
            <a:ext cx="6807671" cy="403225"/>
          </a:xfrm>
        </p:spPr>
        <p:txBody>
          <a:bodyPr/>
          <a:lstStyle/>
          <a:p>
            <a:pPr algn="ctr"/>
            <a:r>
              <a:rPr lang="de-CH" b="1" dirty="0"/>
              <a:t>Instrumente guter Regulierungspolitik – Erfahrungen aus den Kantonen</a:t>
            </a:r>
            <a:endParaRPr lang="de-CH" dirty="0"/>
          </a:p>
          <a:p>
            <a:pPr algn="ctr"/>
            <a:r>
              <a:rPr lang="de-CH" b="1" dirty="0"/>
              <a:t>Qualitätssicherung in der Rechtsetzung im Kanton Graubünden</a:t>
            </a:r>
            <a:endParaRPr lang="de-CH" dirty="0"/>
          </a:p>
          <a:p>
            <a:pPr algn="ctr"/>
            <a:r>
              <a:rPr lang="de-CH" dirty="0"/>
              <a:t>Walter Frizzoni, </a:t>
            </a:r>
            <a:r>
              <a:rPr lang="de-CH" dirty="0" err="1"/>
              <a:t>lic.iur</a:t>
            </a:r>
            <a:r>
              <a:rPr lang="de-CH" dirty="0"/>
              <a:t>., </a:t>
            </a:r>
            <a:r>
              <a:rPr lang="de-CH" dirty="0" err="1"/>
              <a:t>RA;Kanzleidirektor-Stellvertreter</a:t>
            </a:r>
            <a:endParaRPr lang="de-CH" dirty="0"/>
          </a:p>
          <a:p>
            <a:pPr algn="ctr"/>
            <a:endParaRPr lang="de-CH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539750" y="1628775"/>
            <a:ext cx="8208714" cy="4392513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800"/>
              </a:spcAft>
              <a:tabLst>
                <a:tab pos="1638300" algn="l"/>
                <a:tab pos="1895475" algn="l"/>
              </a:tabLst>
            </a:pPr>
            <a:r>
              <a:rPr lang="de-CH" sz="2600" dirty="0" smtClean="0">
                <a:ea typeface="Times New Roman"/>
              </a:rPr>
              <a:t>ÜBERSICHT</a:t>
            </a:r>
            <a:r>
              <a:rPr lang="de-CH" sz="2600" dirty="0">
                <a:ea typeface="Times New Roman"/>
              </a:rPr>
              <a:t> </a:t>
            </a:r>
            <a:endParaRPr lang="de-CH" sz="1200" dirty="0" smtClean="0">
              <a:latin typeface="Times New Roman"/>
              <a:ea typeface="Times New Roman"/>
            </a:endParaRPr>
          </a:p>
          <a:p>
            <a:pPr marL="534988" lvl="0" indent="-534988">
              <a:lnSpc>
                <a:spcPct val="115000"/>
              </a:lnSpc>
              <a:spcAft>
                <a:spcPts val="600"/>
              </a:spcAft>
              <a:buFont typeface="+mj-lt"/>
              <a:buAutoNum type="romanUcPeriod"/>
              <a:tabLst>
                <a:tab pos="1638300" algn="l"/>
                <a:tab pos="1895475" algn="l"/>
              </a:tabLst>
            </a:pPr>
            <a:r>
              <a:rPr lang="de-CH" sz="2400" dirty="0" smtClean="0">
                <a:ea typeface="Times New Roman"/>
              </a:rPr>
              <a:t>Stellung</a:t>
            </a:r>
            <a:r>
              <a:rPr lang="de-CH" sz="2400" dirty="0" smtClean="0">
                <a:latin typeface="Times New Roman"/>
                <a:ea typeface="Times New Roman"/>
              </a:rPr>
              <a:t> </a:t>
            </a:r>
            <a:r>
              <a:rPr lang="de-CH" sz="2400" dirty="0" smtClean="0">
                <a:ea typeface="Times New Roman"/>
              </a:rPr>
              <a:t>und Aufgaben der Standeskanzlei im Bereich der Rechtsetzung</a:t>
            </a:r>
            <a:endParaRPr lang="de-CH" sz="1200" dirty="0" smtClean="0">
              <a:latin typeface="Times New Roman"/>
              <a:ea typeface="Times New Roman"/>
            </a:endParaRPr>
          </a:p>
          <a:p>
            <a:pPr marL="534988" lvl="0" indent="-534988">
              <a:lnSpc>
                <a:spcPct val="115000"/>
              </a:lnSpc>
              <a:spcAft>
                <a:spcPts val="600"/>
              </a:spcAft>
              <a:buFont typeface="+mj-lt"/>
              <a:buAutoNum type="romanUcPeriod"/>
              <a:tabLst>
                <a:tab pos="1638300" algn="l"/>
                <a:tab pos="1895475" algn="l"/>
              </a:tabLst>
            </a:pPr>
            <a:r>
              <a:rPr lang="de-CH" sz="2400" dirty="0" smtClean="0">
                <a:ea typeface="Times New Roman"/>
              </a:rPr>
              <a:t>Hauptelemente </a:t>
            </a:r>
            <a:r>
              <a:rPr lang="de-CH" sz="2400" dirty="0">
                <a:ea typeface="Times New Roman"/>
              </a:rPr>
              <a:t>guter Regulierung</a:t>
            </a:r>
            <a:endParaRPr lang="de-CH" sz="1200" dirty="0">
              <a:latin typeface="Times New Roman"/>
              <a:ea typeface="Times New Roman"/>
            </a:endParaRPr>
          </a:p>
          <a:p>
            <a:pPr marL="534988" lvl="0" indent="-534988">
              <a:lnSpc>
                <a:spcPct val="115000"/>
              </a:lnSpc>
              <a:spcAft>
                <a:spcPts val="600"/>
              </a:spcAft>
              <a:buFont typeface="+mj-lt"/>
              <a:buAutoNum type="romanUcPeriod"/>
              <a:tabLst>
                <a:tab pos="1638300" algn="l"/>
                <a:tab pos="1895475" algn="l"/>
              </a:tabLst>
            </a:pPr>
            <a:r>
              <a:rPr lang="de-CH" sz="2400" dirty="0">
                <a:ea typeface="Times New Roman"/>
              </a:rPr>
              <a:t>Instrumentarium der Qualitätssicherung in Graubünden</a:t>
            </a:r>
            <a:endParaRPr lang="de-CH" sz="1200" dirty="0">
              <a:latin typeface="Times New Roman"/>
              <a:ea typeface="Times New Roman"/>
            </a:endParaRPr>
          </a:p>
          <a:p>
            <a:pPr marL="534988" lvl="0" indent="-534988">
              <a:lnSpc>
                <a:spcPct val="115000"/>
              </a:lnSpc>
              <a:spcAft>
                <a:spcPts val="600"/>
              </a:spcAft>
              <a:buFont typeface="+mj-lt"/>
              <a:buAutoNum type="romanUcPeriod"/>
              <a:tabLst>
                <a:tab pos="1638300" algn="l"/>
                <a:tab pos="1895475" algn="l"/>
              </a:tabLst>
            </a:pPr>
            <a:r>
              <a:rPr lang="de-CH" sz="2400" dirty="0">
                <a:ea typeface="Times New Roman"/>
              </a:rPr>
              <a:t>Erfahrungen in der Praxis und Bewertung</a:t>
            </a:r>
            <a:endParaRPr lang="de-CH" sz="1200" dirty="0">
              <a:latin typeface="Times New Roman"/>
              <a:ea typeface="Times New Roman"/>
            </a:endParaRPr>
          </a:p>
          <a:p>
            <a:endParaRPr lang="de-CH" sz="240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3"/>
          </p:nvPr>
        </p:nvSpPr>
        <p:spPr>
          <a:xfrm>
            <a:off x="539750" y="4791452"/>
            <a:ext cx="5472410" cy="1229836"/>
          </a:xfrm>
        </p:spPr>
        <p:txBody>
          <a:bodyPr/>
          <a:lstStyle/>
          <a:p>
            <a:endParaRPr lang="de-CH" dirty="0" smtClean="0"/>
          </a:p>
          <a:p>
            <a:endParaRPr lang="de-CH" dirty="0"/>
          </a:p>
        </p:txBody>
      </p:sp>
      <p:sp>
        <p:nvSpPr>
          <p:cNvPr id="17" name="Textplatzhalter 3"/>
          <p:cNvSpPr txBox="1">
            <a:spLocks/>
          </p:cNvSpPr>
          <p:nvPr/>
        </p:nvSpPr>
        <p:spPr>
          <a:xfrm>
            <a:off x="342578" y="6362278"/>
            <a:ext cx="1863627" cy="216024"/>
          </a:xfrm>
          <a:prstGeom prst="rect">
            <a:avLst/>
          </a:prstGeom>
        </p:spPr>
        <p:txBody>
          <a:bodyPr lIns="0" tIns="0" rIns="0" bIns="0"/>
          <a:lstStyle/>
          <a:p>
            <a:pPr marL="0" marR="0" lvl="0" indent="180975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tabLst/>
              <a:defRPr/>
            </a:pPr>
            <a:endParaRPr kumimoji="0" lang="de-CH" sz="9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8"/>
          </p:nvPr>
        </p:nvSpPr>
        <p:spPr>
          <a:xfrm>
            <a:off x="1907704" y="549275"/>
            <a:ext cx="6807671" cy="403225"/>
          </a:xfrm>
        </p:spPr>
        <p:txBody>
          <a:bodyPr/>
          <a:lstStyle/>
          <a:p>
            <a:pPr algn="ctr"/>
            <a:r>
              <a:rPr lang="de-CH" b="1" dirty="0"/>
              <a:t>Instrumente guter Regulierungspolitik – Erfahrungen aus den Kantonen</a:t>
            </a:r>
            <a:endParaRPr lang="de-CH" dirty="0"/>
          </a:p>
          <a:p>
            <a:pPr algn="ctr"/>
            <a:r>
              <a:rPr lang="de-CH" b="1" dirty="0"/>
              <a:t>Qualitätssicherung in der Rechtsetzung im Kanton Graubünden</a:t>
            </a:r>
            <a:endParaRPr lang="de-CH" dirty="0"/>
          </a:p>
          <a:p>
            <a:pPr algn="ctr"/>
            <a:r>
              <a:rPr lang="de-CH" dirty="0"/>
              <a:t>Walter Frizzoni, </a:t>
            </a:r>
            <a:r>
              <a:rPr lang="de-CH" dirty="0" err="1"/>
              <a:t>lic.iur</a:t>
            </a:r>
            <a:r>
              <a:rPr lang="de-CH" dirty="0"/>
              <a:t>., </a:t>
            </a:r>
            <a:r>
              <a:rPr lang="de-CH" dirty="0" err="1"/>
              <a:t>RA;Kanzleidirektor-Stellvertreter</a:t>
            </a:r>
            <a:endParaRPr lang="de-CH" dirty="0"/>
          </a:p>
          <a:p>
            <a:pPr algn="ctr"/>
            <a:endParaRPr lang="de-CH" dirty="0"/>
          </a:p>
        </p:txBody>
      </p:sp>
      <p:sp>
        <p:nvSpPr>
          <p:cNvPr id="6" name="Textfeld 5"/>
          <p:cNvSpPr txBox="1"/>
          <p:nvPr/>
        </p:nvSpPr>
        <p:spPr>
          <a:xfrm>
            <a:off x="827584" y="1340768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725" defTabSz="1077913">
              <a:spcAft>
                <a:spcPts val="0"/>
              </a:spcAft>
            </a:pPr>
            <a:r>
              <a:rPr lang="de-CH" sz="2000" dirty="0" smtClean="0">
                <a:ea typeface="Times New Roman"/>
              </a:rPr>
              <a:t>- Elektronische </a:t>
            </a:r>
            <a:r>
              <a:rPr lang="de-CH" sz="2000" dirty="0">
                <a:ea typeface="Times New Roman"/>
              </a:rPr>
              <a:t>Arbeitshilfe </a:t>
            </a:r>
            <a:r>
              <a:rPr lang="de-CH" sz="1400" dirty="0">
                <a:ea typeface="Times New Roman"/>
              </a:rPr>
              <a:t>(Intranet</a:t>
            </a:r>
            <a:r>
              <a:rPr lang="de-CH" sz="1400" dirty="0" smtClean="0">
                <a:ea typeface="Times New Roman"/>
              </a:rPr>
              <a:t>)</a:t>
            </a:r>
          </a:p>
          <a:p>
            <a:pPr marL="1077913" defTabSz="1077913">
              <a:spcAft>
                <a:spcPts val="0"/>
              </a:spcAft>
            </a:pPr>
            <a:r>
              <a:rPr lang="de-CH" sz="1400" dirty="0">
                <a:ea typeface="Times New Roman"/>
              </a:rPr>
              <a:t/>
            </a:r>
            <a:br>
              <a:rPr lang="de-CH" sz="1400" dirty="0">
                <a:ea typeface="Times New Roman"/>
              </a:rPr>
            </a:br>
            <a:endParaRPr lang="de-CH" sz="1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5" name="Grafik 4"/>
          <p:cNvPicPr/>
          <p:nvPr/>
        </p:nvPicPr>
        <p:blipFill>
          <a:blip r:embed="rId2"/>
          <a:stretch>
            <a:fillRect/>
          </a:stretch>
        </p:blipFill>
        <p:spPr>
          <a:xfrm>
            <a:off x="1611338" y="1916832"/>
            <a:ext cx="5972810" cy="409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67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8"/>
          </p:nvPr>
        </p:nvSpPr>
        <p:spPr>
          <a:xfrm>
            <a:off x="1907704" y="549275"/>
            <a:ext cx="6807671" cy="403225"/>
          </a:xfrm>
        </p:spPr>
        <p:txBody>
          <a:bodyPr/>
          <a:lstStyle/>
          <a:p>
            <a:pPr algn="ctr"/>
            <a:r>
              <a:rPr lang="de-CH" b="1" dirty="0"/>
              <a:t>Instrumente guter Regulierungspolitik – Erfahrungen aus den Kantonen</a:t>
            </a:r>
            <a:endParaRPr lang="de-CH" dirty="0"/>
          </a:p>
          <a:p>
            <a:pPr algn="ctr"/>
            <a:r>
              <a:rPr lang="de-CH" b="1" dirty="0"/>
              <a:t>Qualitätssicherung in der Rechtsetzung im Kanton Graubünden</a:t>
            </a:r>
            <a:endParaRPr lang="de-CH" dirty="0"/>
          </a:p>
          <a:p>
            <a:pPr algn="ctr"/>
            <a:r>
              <a:rPr lang="de-CH" dirty="0"/>
              <a:t>Walter Frizzoni, </a:t>
            </a:r>
            <a:r>
              <a:rPr lang="de-CH" dirty="0" err="1"/>
              <a:t>lic.iur</a:t>
            </a:r>
            <a:r>
              <a:rPr lang="de-CH" dirty="0"/>
              <a:t>., RA</a:t>
            </a:r>
            <a:r>
              <a:rPr lang="de-CH" dirty="0" smtClean="0"/>
              <a:t>; Kanzleidirektor-Stellvertreter</a:t>
            </a:r>
            <a:endParaRPr lang="de-CH" dirty="0"/>
          </a:p>
          <a:p>
            <a:pPr algn="ctr"/>
            <a:endParaRPr lang="de-CH" dirty="0"/>
          </a:p>
        </p:txBody>
      </p:sp>
      <p:sp>
        <p:nvSpPr>
          <p:cNvPr id="6" name="Textfeld 5"/>
          <p:cNvSpPr txBox="1"/>
          <p:nvPr/>
        </p:nvSpPr>
        <p:spPr>
          <a:xfrm>
            <a:off x="827584" y="1340768"/>
            <a:ext cx="7128792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4250" lvl="0" indent="-263525">
              <a:spcAft>
                <a:spcPts val="0"/>
              </a:spcAft>
            </a:pPr>
            <a:r>
              <a:rPr lang="de-CH" sz="1700" dirty="0" smtClean="0">
                <a:ea typeface="Times New Roman"/>
              </a:rPr>
              <a:t>c)	</a:t>
            </a:r>
            <a:r>
              <a:rPr lang="de-CH" sz="1700" dirty="0" err="1" smtClean="0">
                <a:ea typeface="Times New Roman"/>
              </a:rPr>
              <a:t>Legistische</a:t>
            </a:r>
            <a:r>
              <a:rPr lang="de-CH" sz="1700" dirty="0" smtClean="0">
                <a:ea typeface="Times New Roman"/>
              </a:rPr>
              <a:t> </a:t>
            </a:r>
            <a:r>
              <a:rPr lang="de-CH" sz="1700" dirty="0">
                <a:ea typeface="Times New Roman"/>
              </a:rPr>
              <a:t>Weiterbildung (seit 2001)</a:t>
            </a:r>
            <a:endParaRPr lang="de-CH" sz="1700" dirty="0">
              <a:latin typeface="Times New Roman"/>
              <a:ea typeface="Times New Roman"/>
            </a:endParaRPr>
          </a:p>
          <a:p>
            <a:pPr marL="984250" indent="-263525">
              <a:spcAft>
                <a:spcPts val="0"/>
              </a:spcAft>
            </a:pPr>
            <a:r>
              <a:rPr lang="de-CH" sz="1700" dirty="0">
                <a:ea typeface="Times New Roman"/>
              </a:rPr>
              <a:t>	</a:t>
            </a:r>
            <a:r>
              <a:rPr lang="de-CH" sz="1700" dirty="0" smtClean="0">
                <a:ea typeface="Times New Roman"/>
              </a:rPr>
              <a:t>Zusammenarbeit </a:t>
            </a:r>
            <a:r>
              <a:rPr lang="de-CH" sz="1700" dirty="0">
                <a:ea typeface="Times New Roman"/>
              </a:rPr>
              <a:t>mit Zentrum für Rechtsetzungslehre (</a:t>
            </a:r>
            <a:r>
              <a:rPr lang="de-CH" sz="1700" dirty="0" err="1">
                <a:ea typeface="Times New Roman"/>
              </a:rPr>
              <a:t>ZfR</a:t>
            </a:r>
            <a:r>
              <a:rPr lang="de-CH" sz="1700" dirty="0">
                <a:ea typeface="Times New Roman"/>
              </a:rPr>
              <a:t>)</a:t>
            </a:r>
            <a:br>
              <a:rPr lang="de-CH" sz="1700" dirty="0">
                <a:ea typeface="Times New Roman"/>
              </a:rPr>
            </a:br>
            <a:r>
              <a:rPr lang="de-CH" sz="1700" dirty="0" smtClean="0">
                <a:ea typeface="Times New Roman"/>
              </a:rPr>
              <a:t>der </a:t>
            </a:r>
            <a:r>
              <a:rPr lang="de-CH" sz="1700" dirty="0">
                <a:ea typeface="Times New Roman"/>
              </a:rPr>
              <a:t>Universität Zürich</a:t>
            </a:r>
            <a:endParaRPr lang="de-CH" sz="1700" dirty="0">
              <a:latin typeface="Times New Roman"/>
              <a:ea typeface="Times New Roman"/>
            </a:endParaRPr>
          </a:p>
          <a:p>
            <a:pPr marL="984250" indent="-263525">
              <a:spcAft>
                <a:spcPts val="0"/>
              </a:spcAft>
            </a:pPr>
            <a:r>
              <a:rPr lang="de-CH" sz="1400" dirty="0">
                <a:ea typeface="Times New Roman"/>
              </a:rPr>
              <a:t>  </a:t>
            </a:r>
            <a:endParaRPr lang="de-CH" sz="9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ea typeface="Times New Roman"/>
              </a:rPr>
              <a:t> </a:t>
            </a:r>
            <a:endParaRPr lang="de-CH" sz="900" dirty="0">
              <a:latin typeface="Times New Roman"/>
              <a:ea typeface="Times New Roman"/>
            </a:endParaRPr>
          </a:p>
          <a:p>
            <a:pPr marL="534988" lvl="0" indent="-534988">
              <a:spcAft>
                <a:spcPts val="0"/>
              </a:spcAft>
            </a:pPr>
            <a:r>
              <a:rPr lang="de-CH" sz="2400" b="1" dirty="0" smtClean="0">
                <a:ea typeface="Times New Roman"/>
              </a:rPr>
              <a:t>IV.	Erfahrungen </a:t>
            </a:r>
            <a:r>
              <a:rPr lang="de-CH" sz="2400" b="1" dirty="0">
                <a:ea typeface="Times New Roman"/>
              </a:rPr>
              <a:t>in der Praxis und Bewertung</a:t>
            </a:r>
            <a:endParaRPr lang="de-CH" sz="2400" dirty="0">
              <a:latin typeface="Times New Roman"/>
              <a:ea typeface="Times New Roman"/>
            </a:endParaRPr>
          </a:p>
          <a:p>
            <a:pPr marL="914400">
              <a:spcAft>
                <a:spcPts val="0"/>
              </a:spcAft>
            </a:pPr>
            <a:r>
              <a:rPr lang="de-CH" sz="1400" b="1" dirty="0">
                <a:ea typeface="Times New Roman"/>
              </a:rPr>
              <a:t> </a:t>
            </a:r>
            <a:endParaRPr lang="de-CH" sz="9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CH" sz="2000" dirty="0">
                <a:ea typeface="Times New Roman"/>
              </a:rPr>
              <a:t>Einsatz des Instrumentariums?</a:t>
            </a:r>
            <a:endParaRPr lang="de-CH" sz="2000" dirty="0">
              <a:latin typeface="Times New Roman"/>
              <a:ea typeface="Times New Roman"/>
            </a:endParaRPr>
          </a:p>
          <a:p>
            <a:pPr marL="1371600">
              <a:spcAft>
                <a:spcPts val="0"/>
              </a:spcAft>
            </a:pPr>
            <a:r>
              <a:rPr lang="de-CH" sz="2000" dirty="0">
                <a:ea typeface="Times New Roman"/>
              </a:rPr>
              <a:t>  </a:t>
            </a:r>
            <a:endParaRPr lang="de-CH" sz="20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CH" sz="2000" dirty="0">
                <a:ea typeface="Times New Roman"/>
              </a:rPr>
              <a:t>Wirkungen der Qualitätssicherungsmassnahmen?</a:t>
            </a:r>
            <a:br>
              <a:rPr lang="de-CH" sz="2000" dirty="0">
                <a:ea typeface="Times New Roman"/>
              </a:rPr>
            </a:br>
            <a:endParaRPr lang="de-CH" sz="20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CH" sz="2000" dirty="0">
                <a:ea typeface="Times New Roman"/>
              </a:rPr>
              <a:t>Schlussbemerkungen</a:t>
            </a:r>
            <a:endParaRPr lang="de-CH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454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8"/>
          </p:nvPr>
        </p:nvSpPr>
        <p:spPr>
          <a:xfrm>
            <a:off x="1907704" y="549275"/>
            <a:ext cx="6807671" cy="403225"/>
          </a:xfrm>
        </p:spPr>
        <p:txBody>
          <a:bodyPr/>
          <a:lstStyle/>
          <a:p>
            <a:pPr algn="ctr"/>
            <a:r>
              <a:rPr lang="de-CH" b="1" dirty="0"/>
              <a:t>Instrumente guter Regulierungspolitik – Erfahrungen aus den Kantonen</a:t>
            </a:r>
            <a:endParaRPr lang="de-CH" dirty="0"/>
          </a:p>
          <a:p>
            <a:pPr algn="ctr"/>
            <a:r>
              <a:rPr lang="de-CH" b="1" dirty="0"/>
              <a:t>Qualitätssicherung in der Rechtsetzung im Kanton Graubünden</a:t>
            </a:r>
            <a:endParaRPr lang="de-CH" dirty="0"/>
          </a:p>
          <a:p>
            <a:pPr algn="ctr"/>
            <a:r>
              <a:rPr lang="de-CH" dirty="0"/>
              <a:t>Walter Frizzoni, </a:t>
            </a:r>
            <a:r>
              <a:rPr lang="de-CH" dirty="0" err="1"/>
              <a:t>lic.iur</a:t>
            </a:r>
            <a:r>
              <a:rPr lang="de-CH" dirty="0"/>
              <a:t>., </a:t>
            </a:r>
            <a:r>
              <a:rPr lang="de-CH" dirty="0" err="1"/>
              <a:t>RA;Kanzleidirektor-Stellvertreter</a:t>
            </a:r>
            <a:endParaRPr lang="de-CH" dirty="0"/>
          </a:p>
          <a:p>
            <a:pPr algn="ctr"/>
            <a:endParaRPr lang="de-CH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539750" y="1628775"/>
            <a:ext cx="8208714" cy="4392513"/>
          </a:xfrm>
        </p:spPr>
        <p:txBody>
          <a:bodyPr/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de-CH" sz="2400" dirty="0" smtClean="0">
                <a:ea typeface="Times New Roman"/>
              </a:rPr>
              <a:t>Stellung und Aufgaben der Standeskanzlei im Bereich der Rechtsetzung</a:t>
            </a:r>
            <a:endParaRPr lang="de-CH" sz="2400" dirty="0" smtClean="0">
              <a:latin typeface="Times New Roman"/>
              <a:ea typeface="Times New Roman"/>
            </a:endParaRPr>
          </a:p>
          <a:p>
            <a:pPr marL="914400">
              <a:spcBef>
                <a:spcPts val="600"/>
              </a:spcBef>
              <a:spcAft>
                <a:spcPts val="600"/>
              </a:spcAft>
            </a:pPr>
            <a:r>
              <a:rPr lang="de-CH" dirty="0" smtClean="0">
                <a:ea typeface="Times New Roman"/>
              </a:rPr>
              <a:t> </a:t>
            </a:r>
            <a:endParaRPr lang="de-CH" sz="1000" dirty="0" smtClean="0">
              <a:latin typeface="Times New Roman"/>
              <a:ea typeface="Times New Roman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Symbol"/>
              <a:buChar char=""/>
            </a:pPr>
            <a:r>
              <a:rPr lang="de-CH" sz="2000" dirty="0" smtClean="0">
                <a:ea typeface="Times New Roman"/>
              </a:rPr>
              <a:t>Methodische Unterstützung der Departemente</a:t>
            </a:r>
            <a:endParaRPr lang="de-CH" sz="2000" dirty="0" smtClean="0">
              <a:latin typeface="Times New Roman"/>
              <a:ea typeface="Times New Roman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Symbol"/>
              <a:buChar char=""/>
            </a:pPr>
            <a:r>
              <a:rPr lang="de-CH" sz="2000" dirty="0" smtClean="0">
                <a:ea typeface="Times New Roman"/>
              </a:rPr>
              <a:t>Formelle Vorprüfung aller Erlassentwürfe</a:t>
            </a:r>
            <a:endParaRPr lang="de-CH" sz="2000" dirty="0" smtClean="0">
              <a:latin typeface="Times New Roman"/>
              <a:ea typeface="Times New Roman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Symbol"/>
              <a:buChar char=""/>
            </a:pPr>
            <a:r>
              <a:rPr lang="de-CH" sz="2000" dirty="0" smtClean="0">
                <a:ea typeface="Times New Roman"/>
              </a:rPr>
              <a:t>Leitung </a:t>
            </a:r>
            <a:r>
              <a:rPr lang="de-CH" sz="2000" dirty="0" err="1" smtClean="0">
                <a:ea typeface="Times New Roman"/>
              </a:rPr>
              <a:t>interdepartementale</a:t>
            </a:r>
            <a:r>
              <a:rPr lang="de-CH" sz="2000" dirty="0" smtClean="0">
                <a:ea typeface="Times New Roman"/>
              </a:rPr>
              <a:t> Qualitätssicherungsgruppe</a:t>
            </a:r>
            <a:endParaRPr lang="de-CH" sz="2000" dirty="0" smtClean="0">
              <a:latin typeface="Times New Roman"/>
              <a:ea typeface="Times New Roman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Symbol"/>
              <a:buChar char=""/>
            </a:pPr>
            <a:r>
              <a:rPr lang="de-CH" sz="2000" dirty="0" smtClean="0">
                <a:ea typeface="Times New Roman"/>
              </a:rPr>
              <a:t>Organisation der </a:t>
            </a:r>
            <a:r>
              <a:rPr lang="de-CH" sz="2000" dirty="0" err="1" smtClean="0">
                <a:ea typeface="Times New Roman"/>
              </a:rPr>
              <a:t>legistischen</a:t>
            </a:r>
            <a:r>
              <a:rPr lang="de-CH" sz="2000" dirty="0" smtClean="0">
                <a:ea typeface="Times New Roman"/>
              </a:rPr>
              <a:t> Weiterbildung</a:t>
            </a:r>
            <a:endParaRPr lang="de-CH" sz="2000" dirty="0" smtClean="0">
              <a:latin typeface="Times New Roman"/>
              <a:ea typeface="Times New Roman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Symbol"/>
              <a:buChar char=""/>
            </a:pPr>
            <a:r>
              <a:rPr lang="de-CH" sz="2000" dirty="0" smtClean="0">
                <a:ea typeface="Times New Roman"/>
              </a:rPr>
              <a:t>Betrieb von elektronischen Arbeitshilfe- und Qualitäts-</a:t>
            </a:r>
            <a:br>
              <a:rPr lang="de-CH" sz="2000" dirty="0" smtClean="0">
                <a:ea typeface="Times New Roman"/>
              </a:rPr>
            </a:br>
            <a:r>
              <a:rPr lang="de-CH" sz="2000" dirty="0" err="1" smtClean="0">
                <a:ea typeface="Times New Roman"/>
              </a:rPr>
              <a:t>sicherungstools</a:t>
            </a:r>
            <a:endParaRPr lang="de-CH" sz="2000" dirty="0" smtClean="0">
              <a:latin typeface="Times New Roman"/>
              <a:ea typeface="Times New Roman"/>
            </a:endParaRPr>
          </a:p>
          <a:p>
            <a:endParaRPr lang="de-CH" sz="240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3"/>
          </p:nvPr>
        </p:nvSpPr>
        <p:spPr>
          <a:xfrm>
            <a:off x="539750" y="4791452"/>
            <a:ext cx="5472410" cy="1229836"/>
          </a:xfrm>
        </p:spPr>
        <p:txBody>
          <a:bodyPr/>
          <a:lstStyle/>
          <a:p>
            <a:endParaRPr lang="de-CH" dirty="0" smtClean="0"/>
          </a:p>
          <a:p>
            <a:endParaRPr lang="de-CH" dirty="0"/>
          </a:p>
        </p:txBody>
      </p:sp>
      <p:sp>
        <p:nvSpPr>
          <p:cNvPr id="17" name="Textplatzhalter 3"/>
          <p:cNvSpPr txBox="1">
            <a:spLocks/>
          </p:cNvSpPr>
          <p:nvPr/>
        </p:nvSpPr>
        <p:spPr>
          <a:xfrm>
            <a:off x="342578" y="6362278"/>
            <a:ext cx="1863627" cy="216024"/>
          </a:xfrm>
          <a:prstGeom prst="rect">
            <a:avLst/>
          </a:prstGeom>
        </p:spPr>
        <p:txBody>
          <a:bodyPr lIns="0" tIns="0" rIns="0" bIns="0"/>
          <a:lstStyle/>
          <a:p>
            <a:pPr marL="0" marR="0" lvl="0" indent="180975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tabLst/>
              <a:defRPr/>
            </a:pPr>
            <a:endParaRPr kumimoji="0" lang="de-CH" sz="9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32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8"/>
          </p:nvPr>
        </p:nvSpPr>
        <p:spPr>
          <a:xfrm>
            <a:off x="1907704" y="549275"/>
            <a:ext cx="6807671" cy="403225"/>
          </a:xfrm>
        </p:spPr>
        <p:txBody>
          <a:bodyPr/>
          <a:lstStyle/>
          <a:p>
            <a:pPr algn="ctr"/>
            <a:r>
              <a:rPr lang="de-CH" b="1" dirty="0"/>
              <a:t>Instrumente guter Regulierungspolitik – Erfahrungen aus den Kantonen</a:t>
            </a:r>
            <a:endParaRPr lang="de-CH" dirty="0"/>
          </a:p>
          <a:p>
            <a:pPr algn="ctr"/>
            <a:r>
              <a:rPr lang="de-CH" b="1" dirty="0"/>
              <a:t>Qualitätssicherung in der Rechtsetzung im Kanton Graubünden</a:t>
            </a:r>
            <a:endParaRPr lang="de-CH" dirty="0"/>
          </a:p>
          <a:p>
            <a:pPr algn="ctr"/>
            <a:r>
              <a:rPr lang="de-CH" dirty="0"/>
              <a:t>Walter Frizzoni, </a:t>
            </a:r>
            <a:r>
              <a:rPr lang="de-CH" dirty="0" err="1"/>
              <a:t>lic.iur</a:t>
            </a:r>
            <a:r>
              <a:rPr lang="de-CH" dirty="0"/>
              <a:t>., </a:t>
            </a:r>
            <a:r>
              <a:rPr lang="de-CH" dirty="0" err="1"/>
              <a:t>RA;Kanzleidirektor-Stellvertreter</a:t>
            </a:r>
            <a:endParaRPr lang="de-CH" dirty="0"/>
          </a:p>
          <a:p>
            <a:pPr algn="ctr"/>
            <a:endParaRPr lang="de-CH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539750" y="1340769"/>
            <a:ext cx="8208714" cy="4680520"/>
          </a:xfrm>
        </p:spPr>
        <p:txBody>
          <a:bodyPr/>
          <a:lstStyle/>
          <a:p>
            <a:pPr marL="357188" lvl="0" indent="-357188">
              <a:spcBef>
                <a:spcPts val="600"/>
              </a:spcBef>
              <a:spcAft>
                <a:spcPts val="600"/>
              </a:spcAft>
            </a:pPr>
            <a:r>
              <a:rPr lang="de-CH" sz="2400" dirty="0" smtClean="0">
                <a:ea typeface="Times New Roman"/>
              </a:rPr>
              <a:t>II.	Hauptelemente guter Regulierung</a:t>
            </a:r>
            <a:r>
              <a:rPr lang="de-CH" sz="2800" dirty="0" smtClean="0">
                <a:ea typeface="Times New Roman"/>
              </a:rPr>
              <a:t> </a:t>
            </a:r>
            <a:endParaRPr lang="de-CH" sz="1400" dirty="0" smtClean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e-CH" sz="2000" b="0" dirty="0" smtClean="0">
                <a:ea typeface="Times New Roman"/>
              </a:rPr>
              <a:t>Grundsätze </a:t>
            </a:r>
            <a:r>
              <a:rPr lang="de-CH" sz="2000" b="0" dirty="0">
                <a:ea typeface="Times New Roman"/>
              </a:rPr>
              <a:t>einer „Guten Gesetzgebung“:</a:t>
            </a:r>
            <a:endParaRPr lang="de-CH" sz="2000" b="0" dirty="0">
              <a:latin typeface="Times New Roman"/>
              <a:ea typeface="Times New Roman"/>
            </a:endParaRPr>
          </a:p>
          <a:p>
            <a:pPr marL="342900" lvl="0" indent="-342900">
              <a:spcBef>
                <a:spcPts val="600"/>
              </a:spcBef>
              <a:buFont typeface="Symbol"/>
              <a:buChar char=""/>
            </a:pPr>
            <a:r>
              <a:rPr lang="de-CH" sz="2000" b="0" dirty="0">
                <a:ea typeface="Times New Roman"/>
              </a:rPr>
              <a:t>Grundsatz der </a:t>
            </a:r>
            <a:r>
              <a:rPr lang="de-CH" sz="2000" b="0" i="1" dirty="0">
                <a:ea typeface="Times New Roman"/>
              </a:rPr>
              <a:t>Rechtmässigkeit</a:t>
            </a:r>
            <a:endParaRPr lang="de-CH" sz="2000" b="0" dirty="0">
              <a:latin typeface="Times New Roman"/>
              <a:ea typeface="Times New Roman"/>
            </a:endParaRPr>
          </a:p>
          <a:p>
            <a:pPr marL="342900" lvl="0" indent="-342900">
              <a:spcBef>
                <a:spcPts val="600"/>
              </a:spcBef>
              <a:buFont typeface="Symbol"/>
              <a:buChar char=""/>
            </a:pPr>
            <a:r>
              <a:rPr lang="de-CH" sz="2000" b="0" dirty="0">
                <a:ea typeface="Times New Roman"/>
              </a:rPr>
              <a:t>Grundsatz der </a:t>
            </a:r>
            <a:r>
              <a:rPr lang="de-CH" sz="2000" b="0" i="1" dirty="0">
                <a:ea typeface="Times New Roman"/>
              </a:rPr>
              <a:t>Notwendigkeit</a:t>
            </a:r>
            <a:endParaRPr lang="de-CH" sz="2000" b="0" dirty="0">
              <a:latin typeface="Times New Roman"/>
              <a:ea typeface="Times New Roman"/>
            </a:endParaRPr>
          </a:p>
          <a:p>
            <a:pPr marL="342900" lvl="0" indent="-342900">
              <a:spcBef>
                <a:spcPts val="600"/>
              </a:spcBef>
              <a:buFont typeface="Symbol"/>
              <a:buChar char=""/>
            </a:pPr>
            <a:r>
              <a:rPr lang="de-CH" sz="2000" b="0" dirty="0">
                <a:ea typeface="Times New Roman"/>
              </a:rPr>
              <a:t>Grundsatz der </a:t>
            </a:r>
            <a:r>
              <a:rPr lang="de-CH" sz="2000" b="0" i="1" dirty="0">
                <a:ea typeface="Times New Roman"/>
              </a:rPr>
              <a:t>Subsidiarität</a:t>
            </a:r>
            <a:endParaRPr lang="de-CH" sz="2000" b="0" dirty="0">
              <a:latin typeface="Times New Roman"/>
              <a:ea typeface="Times New Roman"/>
            </a:endParaRPr>
          </a:p>
          <a:p>
            <a:pPr marL="342900" lvl="0" indent="-342900">
              <a:spcBef>
                <a:spcPts val="600"/>
              </a:spcBef>
              <a:buFont typeface="Symbol"/>
              <a:buChar char=""/>
            </a:pPr>
            <a:r>
              <a:rPr lang="de-CH" sz="2000" b="0" dirty="0">
                <a:ea typeface="Times New Roman"/>
              </a:rPr>
              <a:t>Grundsatz der </a:t>
            </a:r>
            <a:r>
              <a:rPr lang="de-CH" sz="2000" b="0" i="1" dirty="0">
                <a:ea typeface="Times New Roman"/>
              </a:rPr>
              <a:t>Flexibilität</a:t>
            </a:r>
            <a:endParaRPr lang="de-CH" sz="2000" b="0" dirty="0">
              <a:latin typeface="Times New Roman"/>
              <a:ea typeface="Times New Roman"/>
            </a:endParaRPr>
          </a:p>
          <a:p>
            <a:pPr marL="342900" lvl="0" indent="-342900">
              <a:spcBef>
                <a:spcPts val="600"/>
              </a:spcBef>
              <a:buFont typeface="Symbol"/>
              <a:buChar char=""/>
            </a:pPr>
            <a:r>
              <a:rPr lang="de-CH" sz="2000" b="0" dirty="0">
                <a:ea typeface="Times New Roman"/>
              </a:rPr>
              <a:t>Grundsatz der </a:t>
            </a:r>
            <a:r>
              <a:rPr lang="de-CH" sz="2000" b="0" i="1" dirty="0">
                <a:ea typeface="Times New Roman"/>
              </a:rPr>
              <a:t>Praktikabilität</a:t>
            </a:r>
            <a:endParaRPr lang="de-CH" sz="2000" b="0" dirty="0">
              <a:latin typeface="Times New Roman"/>
              <a:ea typeface="Times New Roman"/>
            </a:endParaRPr>
          </a:p>
          <a:p>
            <a:pPr marL="342900" lvl="0" indent="-342900">
              <a:spcBef>
                <a:spcPts val="600"/>
              </a:spcBef>
              <a:buFont typeface="Symbol"/>
              <a:buChar char=""/>
            </a:pPr>
            <a:r>
              <a:rPr lang="de-CH" sz="2000" b="0" dirty="0">
                <a:ea typeface="Times New Roman"/>
              </a:rPr>
              <a:t>Grundsatz der </a:t>
            </a:r>
            <a:r>
              <a:rPr lang="de-CH" sz="2000" b="0" i="1" dirty="0">
                <a:ea typeface="Times New Roman"/>
              </a:rPr>
              <a:t>Kosten-/Nutzen-Adäquanz</a:t>
            </a:r>
            <a:endParaRPr lang="de-CH" sz="2000" b="0" dirty="0">
              <a:latin typeface="Times New Roman"/>
              <a:ea typeface="Times New Roman"/>
            </a:endParaRPr>
          </a:p>
          <a:p>
            <a:pPr marL="342900" lvl="0" indent="-342900">
              <a:spcBef>
                <a:spcPts val="600"/>
              </a:spcBef>
              <a:buFont typeface="Symbol"/>
              <a:buChar char=""/>
            </a:pPr>
            <a:r>
              <a:rPr lang="de-CH" sz="2000" b="0" dirty="0">
                <a:ea typeface="Times New Roman"/>
              </a:rPr>
              <a:t>Grundsatz der </a:t>
            </a:r>
            <a:r>
              <a:rPr lang="de-CH" sz="2000" b="0" i="1" dirty="0">
                <a:ea typeface="Times New Roman"/>
              </a:rPr>
              <a:t>formellen Qualität</a:t>
            </a:r>
            <a:endParaRPr lang="de-CH" sz="2000" b="0" dirty="0">
              <a:latin typeface="Times New Roman"/>
              <a:ea typeface="Times New Roman"/>
            </a:endParaRPr>
          </a:p>
          <a:p>
            <a:pPr marL="342900" lvl="0" indent="-342900">
              <a:spcBef>
                <a:spcPts val="600"/>
              </a:spcBef>
              <a:buFont typeface="Symbol"/>
              <a:buChar char=""/>
            </a:pPr>
            <a:r>
              <a:rPr lang="de-CH" sz="2000" b="0" dirty="0">
                <a:ea typeface="Times New Roman"/>
              </a:rPr>
              <a:t>Grundsatz der </a:t>
            </a:r>
            <a:r>
              <a:rPr lang="de-CH" sz="2000" b="0" i="1" dirty="0">
                <a:ea typeface="Times New Roman"/>
              </a:rPr>
              <a:t>Stabilität</a:t>
            </a:r>
            <a:endParaRPr lang="de-CH" sz="2000" b="0" dirty="0">
              <a:latin typeface="Times New Roman"/>
              <a:ea typeface="Times New Roman"/>
            </a:endParaRPr>
          </a:p>
          <a:p>
            <a:pPr>
              <a:spcBef>
                <a:spcPts val="600"/>
              </a:spcBef>
            </a:pPr>
            <a:r>
              <a:rPr lang="de-CH" sz="2000" b="0" dirty="0" smtClean="0">
                <a:ea typeface="Times New Roman"/>
              </a:rPr>
              <a:t>(</a:t>
            </a:r>
            <a:r>
              <a:rPr lang="de-CH" sz="2000" b="0" dirty="0">
                <a:ea typeface="Times New Roman"/>
              </a:rPr>
              <a:t>Regierungsbeschluss </a:t>
            </a:r>
            <a:r>
              <a:rPr lang="de-CH" sz="2000" b="0">
                <a:ea typeface="Times New Roman"/>
              </a:rPr>
              <a:t>vom </a:t>
            </a:r>
            <a:r>
              <a:rPr lang="de-CH" sz="2000" b="0" smtClean="0">
                <a:ea typeface="Times New Roman"/>
              </a:rPr>
              <a:t>16. </a:t>
            </a:r>
            <a:r>
              <a:rPr lang="de-CH" sz="2000" b="0" dirty="0">
                <a:ea typeface="Times New Roman"/>
              </a:rPr>
              <a:t>November 2010; Prot. Nr. 1070)</a:t>
            </a:r>
            <a:endParaRPr lang="de-CH" sz="2000" b="0" dirty="0">
              <a:latin typeface="Times New Roman"/>
              <a:ea typeface="Times New Roman"/>
            </a:endParaRPr>
          </a:p>
          <a:p>
            <a:endParaRPr lang="de-CH" sz="2400" dirty="0"/>
          </a:p>
        </p:txBody>
      </p:sp>
      <p:sp>
        <p:nvSpPr>
          <p:cNvPr id="17" name="Textplatzhalter 3"/>
          <p:cNvSpPr txBox="1">
            <a:spLocks/>
          </p:cNvSpPr>
          <p:nvPr/>
        </p:nvSpPr>
        <p:spPr>
          <a:xfrm>
            <a:off x="342578" y="6362278"/>
            <a:ext cx="1863627" cy="216024"/>
          </a:xfrm>
          <a:prstGeom prst="rect">
            <a:avLst/>
          </a:prstGeom>
        </p:spPr>
        <p:txBody>
          <a:bodyPr lIns="0" tIns="0" rIns="0" bIns="0"/>
          <a:lstStyle/>
          <a:p>
            <a:pPr marL="0" marR="0" lvl="0" indent="180975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tabLst/>
              <a:defRPr/>
            </a:pPr>
            <a:endParaRPr kumimoji="0" lang="de-CH" sz="9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24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8"/>
          </p:nvPr>
        </p:nvSpPr>
        <p:spPr>
          <a:xfrm>
            <a:off x="1907704" y="549275"/>
            <a:ext cx="6807671" cy="403225"/>
          </a:xfrm>
        </p:spPr>
        <p:txBody>
          <a:bodyPr/>
          <a:lstStyle/>
          <a:p>
            <a:pPr algn="ctr"/>
            <a:r>
              <a:rPr lang="de-CH" b="1" dirty="0"/>
              <a:t>Instrumente guter Regulierungspolitik – Erfahrungen aus den Kantonen</a:t>
            </a:r>
            <a:endParaRPr lang="de-CH" dirty="0"/>
          </a:p>
          <a:p>
            <a:pPr algn="ctr"/>
            <a:r>
              <a:rPr lang="de-CH" b="1" dirty="0"/>
              <a:t>Qualitätssicherung in der Rechtsetzung im Kanton Graubünden</a:t>
            </a:r>
            <a:endParaRPr lang="de-CH" dirty="0"/>
          </a:p>
          <a:p>
            <a:pPr algn="ctr"/>
            <a:r>
              <a:rPr lang="de-CH" dirty="0"/>
              <a:t>Walter Frizzoni, </a:t>
            </a:r>
            <a:r>
              <a:rPr lang="de-CH" dirty="0" err="1"/>
              <a:t>lic.iur</a:t>
            </a:r>
            <a:r>
              <a:rPr lang="de-CH" dirty="0"/>
              <a:t>., </a:t>
            </a:r>
            <a:r>
              <a:rPr lang="de-CH" dirty="0" err="1"/>
              <a:t>RA;Kanzleidirektor-Stellvertreter</a:t>
            </a:r>
            <a:endParaRPr lang="de-CH" dirty="0"/>
          </a:p>
          <a:p>
            <a:pPr algn="ctr"/>
            <a:endParaRPr lang="de-CH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467544" y="1340768"/>
            <a:ext cx="8465284" cy="4680520"/>
          </a:xfrm>
        </p:spPr>
        <p:txBody>
          <a:bodyPr/>
          <a:lstStyle/>
          <a:p>
            <a:pPr marL="449263" lvl="0" indent="-449263">
              <a:spcBef>
                <a:spcPts val="600"/>
              </a:spcBef>
              <a:spcAft>
                <a:spcPts val="1200"/>
              </a:spcAft>
            </a:pPr>
            <a:r>
              <a:rPr lang="de-CH" sz="2300" dirty="0" smtClean="0">
                <a:ea typeface="Times New Roman"/>
              </a:rPr>
              <a:t>III.	Instrumentarium der Qualitätssicherung in Graubünden</a:t>
            </a:r>
            <a:r>
              <a:rPr lang="de-CH" sz="2800" dirty="0" smtClean="0">
                <a:ea typeface="Times New Roman"/>
              </a:rPr>
              <a:t> </a:t>
            </a:r>
            <a:endParaRPr lang="de-CH" sz="1400" dirty="0" smtClean="0">
              <a:latin typeface="Times New Roman"/>
              <a:ea typeface="Times New Roman"/>
            </a:endParaRPr>
          </a:p>
          <a:p>
            <a:pPr marL="627063" lvl="0" indent="-177800">
              <a:spcBef>
                <a:spcPts val="600"/>
              </a:spcBef>
              <a:spcAft>
                <a:spcPts val="600"/>
              </a:spcAft>
              <a:buFont typeface="Symbol"/>
              <a:buChar char=""/>
            </a:pPr>
            <a:r>
              <a:rPr lang="de-CH" sz="2000" b="0" dirty="0">
                <a:ea typeface="Times New Roman"/>
              </a:rPr>
              <a:t>Laufende Entwicklung seit 1993:</a:t>
            </a:r>
            <a:br>
              <a:rPr lang="de-CH" sz="2000" b="0" dirty="0">
                <a:ea typeface="Times New Roman"/>
              </a:rPr>
            </a:br>
            <a:r>
              <a:rPr lang="de-CH" sz="2000" b="0" dirty="0">
                <a:ea typeface="Times New Roman"/>
              </a:rPr>
              <a:t>Projekt </a:t>
            </a:r>
            <a:r>
              <a:rPr lang="de-CH" sz="2000" b="0" dirty="0" err="1">
                <a:ea typeface="Times New Roman"/>
              </a:rPr>
              <a:t>Verwesentlichung</a:t>
            </a:r>
            <a:r>
              <a:rPr lang="de-CH" sz="2000" b="0" dirty="0">
                <a:ea typeface="Times New Roman"/>
              </a:rPr>
              <a:t> und Flexibilisierung der Rechtsetzung </a:t>
            </a:r>
            <a:br>
              <a:rPr lang="de-CH" sz="2000" b="0" dirty="0">
                <a:ea typeface="Times New Roman"/>
              </a:rPr>
            </a:br>
            <a:r>
              <a:rPr lang="de-CH" sz="2000" b="0" dirty="0">
                <a:ea typeface="Times New Roman"/>
              </a:rPr>
              <a:t>und Rechtsanwendung (VFRR) von 1996 -2000</a:t>
            </a:r>
            <a:endParaRPr lang="de-CH" sz="2000" b="0" dirty="0">
              <a:latin typeface="Times New Roman"/>
              <a:ea typeface="Times New Roman"/>
            </a:endParaRPr>
          </a:p>
          <a:p>
            <a:pPr marL="627063" indent="-177800">
              <a:spcAft>
                <a:spcPts val="0"/>
              </a:spcAft>
            </a:pPr>
            <a:r>
              <a:rPr lang="de-CH" sz="2000" b="0" dirty="0">
                <a:ea typeface="Times New Roman"/>
              </a:rPr>
              <a:t> </a:t>
            </a:r>
            <a:endParaRPr lang="de-CH" sz="2000" b="0" dirty="0">
              <a:latin typeface="Times New Roman"/>
              <a:ea typeface="Times New Roman"/>
            </a:endParaRPr>
          </a:p>
          <a:p>
            <a:pPr marL="627063" lvl="0" indent="-177800">
              <a:spcAft>
                <a:spcPts val="0"/>
              </a:spcAft>
              <a:buFont typeface="Symbol"/>
              <a:buChar char=""/>
            </a:pPr>
            <a:r>
              <a:rPr lang="de-CH" sz="2000" b="0" dirty="0">
                <a:ea typeface="Times New Roman"/>
              </a:rPr>
              <a:t>Heute:  </a:t>
            </a:r>
            <a:endParaRPr lang="de-CH" sz="2000" b="0" dirty="0" smtClean="0">
              <a:latin typeface="Times New Roman"/>
              <a:ea typeface="Times New Roman"/>
            </a:endParaRPr>
          </a:p>
          <a:p>
            <a:pPr marL="984250" lvl="0" indent="-357188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de-CH" sz="2000" b="0" dirty="0" smtClean="0">
                <a:ea typeface="Times New Roman"/>
              </a:rPr>
              <a:t>Organisatorische und verfahrensmässige Vorkehrungen</a:t>
            </a:r>
            <a:endParaRPr lang="de-CH" sz="2000" b="0" dirty="0" smtClean="0">
              <a:latin typeface="Times New Roman"/>
              <a:ea typeface="Times New Roman"/>
            </a:endParaRPr>
          </a:p>
          <a:p>
            <a:pPr marL="627063" indent="357188">
              <a:lnSpc>
                <a:spcPct val="150000"/>
              </a:lnSpc>
              <a:spcAft>
                <a:spcPts val="0"/>
              </a:spcAft>
            </a:pPr>
            <a:r>
              <a:rPr lang="de-CH" sz="2000" b="0" dirty="0" smtClean="0">
                <a:ea typeface="Times New Roman"/>
              </a:rPr>
              <a:t>- </a:t>
            </a:r>
            <a:r>
              <a:rPr lang="de-CH" sz="2000" b="0" dirty="0">
                <a:ea typeface="Times New Roman"/>
              </a:rPr>
              <a:t>Qualitätsverantwortliche in Departementen (QVD</a:t>
            </a:r>
            <a:r>
              <a:rPr lang="de-CH" sz="2000" b="0" dirty="0" smtClean="0">
                <a:ea typeface="Times New Roman"/>
              </a:rPr>
              <a:t>) </a:t>
            </a:r>
            <a:r>
              <a:rPr lang="de-CH" sz="1400" b="0" dirty="0" smtClean="0">
                <a:ea typeface="Times New Roman"/>
              </a:rPr>
              <a:t>(seit 1.1.2011)</a:t>
            </a:r>
            <a:endParaRPr lang="de-CH" sz="1400" b="0" dirty="0">
              <a:latin typeface="Times New Roman"/>
              <a:ea typeface="Times New Roman"/>
            </a:endParaRPr>
          </a:p>
          <a:p>
            <a:endParaRPr lang="de-CH" sz="2400" dirty="0"/>
          </a:p>
        </p:txBody>
      </p:sp>
      <p:sp>
        <p:nvSpPr>
          <p:cNvPr id="17" name="Textplatzhalter 3"/>
          <p:cNvSpPr txBox="1">
            <a:spLocks/>
          </p:cNvSpPr>
          <p:nvPr/>
        </p:nvSpPr>
        <p:spPr>
          <a:xfrm>
            <a:off x="342578" y="6362278"/>
            <a:ext cx="1863627" cy="216024"/>
          </a:xfrm>
          <a:prstGeom prst="rect">
            <a:avLst/>
          </a:prstGeom>
        </p:spPr>
        <p:txBody>
          <a:bodyPr lIns="0" tIns="0" rIns="0" bIns="0"/>
          <a:lstStyle/>
          <a:p>
            <a:pPr marL="0" marR="0" lvl="0" indent="180975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tabLst/>
              <a:defRPr/>
            </a:pPr>
            <a:endParaRPr kumimoji="0" lang="de-CH" sz="9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07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8"/>
          </p:nvPr>
        </p:nvSpPr>
        <p:spPr>
          <a:xfrm>
            <a:off x="1907704" y="549275"/>
            <a:ext cx="6807671" cy="403225"/>
          </a:xfrm>
        </p:spPr>
        <p:txBody>
          <a:bodyPr/>
          <a:lstStyle/>
          <a:p>
            <a:pPr algn="ctr"/>
            <a:r>
              <a:rPr lang="de-CH" b="1" dirty="0"/>
              <a:t>Instrumente guter Regulierungspolitik – Erfahrungen aus den Kantonen</a:t>
            </a:r>
            <a:endParaRPr lang="de-CH" dirty="0"/>
          </a:p>
          <a:p>
            <a:pPr algn="ctr"/>
            <a:r>
              <a:rPr lang="de-CH" b="1" dirty="0"/>
              <a:t>Qualitätssicherung in der Rechtsetzung im Kanton Graubünden</a:t>
            </a:r>
            <a:endParaRPr lang="de-CH" dirty="0"/>
          </a:p>
          <a:p>
            <a:pPr algn="ctr"/>
            <a:r>
              <a:rPr lang="de-CH" dirty="0"/>
              <a:t>Walter Frizzoni, </a:t>
            </a:r>
            <a:r>
              <a:rPr lang="de-CH" dirty="0" err="1"/>
              <a:t>lic.iur</a:t>
            </a:r>
            <a:r>
              <a:rPr lang="de-CH" dirty="0"/>
              <a:t>., </a:t>
            </a:r>
            <a:r>
              <a:rPr lang="de-CH" dirty="0" err="1"/>
              <a:t>RA;Kanzleidirektor-Stellvertreter</a:t>
            </a:r>
            <a:endParaRPr lang="de-CH" dirty="0"/>
          </a:p>
          <a:p>
            <a:pPr algn="ctr"/>
            <a:endParaRPr lang="de-CH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467544" y="1340768"/>
            <a:ext cx="8465284" cy="4608512"/>
          </a:xfrm>
        </p:spPr>
        <p:txBody>
          <a:bodyPr/>
          <a:lstStyle/>
          <a:p>
            <a:pPr lvl="0"/>
            <a:endParaRPr lang="de-CH" sz="2400" dirty="0">
              <a:solidFill>
                <a:prstClr val="black"/>
              </a:solidFill>
            </a:endParaRPr>
          </a:p>
          <a:p>
            <a:pPr marL="1627505">
              <a:spcBef>
                <a:spcPts val="600"/>
              </a:spcBef>
              <a:spcAft>
                <a:spcPts val="600"/>
              </a:spcAft>
            </a:pPr>
            <a:r>
              <a:rPr lang="de-CH" sz="2000" b="0" dirty="0">
                <a:ea typeface="Times New Roman"/>
              </a:rPr>
              <a:t>- Qualitätssicherungsverfahren</a:t>
            </a:r>
            <a:endParaRPr lang="de-CH" sz="2000" b="0" dirty="0">
              <a:latin typeface="Times New Roman"/>
              <a:ea typeface="Times New Roman"/>
            </a:endParaRPr>
          </a:p>
          <a:p>
            <a:pPr marL="1790700"/>
            <a:r>
              <a:rPr lang="de-CH" sz="2400" dirty="0">
                <a:ea typeface="Times New Roman"/>
              </a:rPr>
              <a:t>	</a:t>
            </a:r>
            <a:r>
              <a:rPr lang="de-CH" sz="2000" b="0" dirty="0">
                <a:ea typeface="Times New Roman"/>
              </a:rPr>
              <a:t>-- Notwendigkeitsprüfung </a:t>
            </a:r>
            <a:r>
              <a:rPr lang="de-CH" sz="1200" b="0" dirty="0">
                <a:ea typeface="Times New Roman"/>
              </a:rPr>
              <a:t>(neu seit 1.1.2017</a:t>
            </a:r>
            <a:r>
              <a:rPr lang="de-CH" sz="1200" b="0" dirty="0" smtClean="0">
                <a:ea typeface="Times New Roman"/>
              </a:rPr>
              <a:t>)</a:t>
            </a:r>
          </a:p>
          <a:p>
            <a:pPr marL="1790700"/>
            <a:endParaRPr lang="de-CH" sz="1200" b="0" dirty="0" smtClean="0">
              <a:ea typeface="Times New Roman"/>
            </a:endParaRPr>
          </a:p>
          <a:p>
            <a:pPr marL="2239963" indent="-179388">
              <a:buAutoNum type="arabicPeriod"/>
            </a:pPr>
            <a:r>
              <a:rPr lang="de-CH" sz="1200" dirty="0" smtClean="0">
                <a:ea typeface="Times New Roman"/>
              </a:rPr>
              <a:t>Notwendigkeitsprüfung</a:t>
            </a:r>
          </a:p>
          <a:p>
            <a:pPr marL="2239963" indent="-179388"/>
            <a:r>
              <a:rPr lang="de-CH" sz="1100" b="0" dirty="0" smtClean="0">
                <a:ea typeface="Times New Roman"/>
              </a:rPr>
              <a:t>(für alle Teil- und Totalrevisionen von Verfassung und Gesetzen)</a:t>
            </a:r>
          </a:p>
          <a:p>
            <a:pPr marL="2239963" indent="-179388"/>
            <a:endParaRPr lang="de-CH" sz="1100" b="0" dirty="0">
              <a:ea typeface="Times New Roman"/>
            </a:endParaRPr>
          </a:p>
          <a:p>
            <a:pPr marL="2239963" indent="-179388"/>
            <a:r>
              <a:rPr lang="de-CH" sz="1100" b="0" dirty="0" smtClean="0">
                <a:ea typeface="Times New Roman"/>
              </a:rPr>
              <a:t>Notwendigkeitsprüfung – Beurteilung der Notwendigkeit eines Rechtsetzungsprojekts durch </a:t>
            </a:r>
          </a:p>
          <a:p>
            <a:pPr marL="2239963" indent="-179388"/>
            <a:r>
              <a:rPr lang="de-CH" sz="1100" b="0" dirty="0" smtClean="0">
                <a:ea typeface="Times New Roman"/>
              </a:rPr>
              <a:t>die Regierung</a:t>
            </a:r>
          </a:p>
          <a:p>
            <a:pPr marL="2239963" indent="-179388"/>
            <a:endParaRPr lang="de-CH" sz="1100" b="0" dirty="0">
              <a:ea typeface="Times New Roman"/>
            </a:endParaRPr>
          </a:p>
          <a:p>
            <a:pPr marL="2239963" indent="-179388"/>
            <a:r>
              <a:rPr lang="de-CH" sz="1100" b="0" dirty="0" smtClean="0">
                <a:ea typeface="Times New Roman"/>
              </a:rPr>
              <a:t>Nur Rechtsetzungsprojekte, welche die Notwendigkeitsprüfung erfolgreich durchlaufen haben,</a:t>
            </a:r>
          </a:p>
          <a:p>
            <a:pPr marL="2239963" indent="-179388"/>
            <a:r>
              <a:rPr lang="de-CH" sz="1100" b="0" dirty="0" smtClean="0">
                <a:ea typeface="Times New Roman"/>
              </a:rPr>
              <a:t>werden in die Rechtsetzungsplanung aufgenommen.</a:t>
            </a:r>
          </a:p>
          <a:p>
            <a:pPr marL="2019300" indent="-228600">
              <a:buAutoNum type="arabicPeriod"/>
            </a:pPr>
            <a:endParaRPr lang="de-CH" sz="1200" dirty="0" smtClean="0">
              <a:ea typeface="Times New Roman"/>
            </a:endParaRPr>
          </a:p>
          <a:p>
            <a:pPr marL="1790700"/>
            <a:r>
              <a:rPr lang="de-CH" sz="1200" b="0" dirty="0">
                <a:ea typeface="Times New Roman"/>
              </a:rPr>
              <a:t/>
            </a:r>
            <a:br>
              <a:rPr lang="de-CH" sz="1200" b="0" dirty="0">
                <a:ea typeface="Times New Roman"/>
              </a:rPr>
            </a:br>
            <a:endParaRPr lang="de-CH" sz="1200" b="0" dirty="0"/>
          </a:p>
        </p:txBody>
      </p:sp>
      <p:sp>
        <p:nvSpPr>
          <p:cNvPr id="17" name="Textplatzhalter 3"/>
          <p:cNvSpPr txBox="1">
            <a:spLocks/>
          </p:cNvSpPr>
          <p:nvPr/>
        </p:nvSpPr>
        <p:spPr>
          <a:xfrm>
            <a:off x="342578" y="6362278"/>
            <a:ext cx="1863627" cy="216024"/>
          </a:xfrm>
          <a:prstGeom prst="rect">
            <a:avLst/>
          </a:prstGeom>
        </p:spPr>
        <p:txBody>
          <a:bodyPr lIns="0" tIns="0" rIns="0" bIns="0"/>
          <a:lstStyle/>
          <a:p>
            <a:pPr marL="0" marR="0" lvl="0" indent="180975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tabLst/>
              <a:defRPr/>
            </a:pPr>
            <a:endParaRPr kumimoji="0" lang="de-CH" sz="9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51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8"/>
          </p:nvPr>
        </p:nvSpPr>
        <p:spPr>
          <a:xfrm>
            <a:off x="1907704" y="549275"/>
            <a:ext cx="6807671" cy="403225"/>
          </a:xfrm>
        </p:spPr>
        <p:txBody>
          <a:bodyPr/>
          <a:lstStyle/>
          <a:p>
            <a:pPr algn="ctr"/>
            <a:r>
              <a:rPr lang="de-CH" b="1" dirty="0"/>
              <a:t>Instrumente guter Regulierungspolitik – Erfahrungen aus den Kantonen</a:t>
            </a:r>
            <a:endParaRPr lang="de-CH" dirty="0"/>
          </a:p>
          <a:p>
            <a:pPr algn="ctr"/>
            <a:r>
              <a:rPr lang="de-CH" b="1" dirty="0"/>
              <a:t>Qualitätssicherung in der Rechtsetzung im Kanton Graubünden</a:t>
            </a:r>
            <a:endParaRPr lang="de-CH" dirty="0"/>
          </a:p>
          <a:p>
            <a:pPr algn="ctr"/>
            <a:r>
              <a:rPr lang="de-CH" dirty="0"/>
              <a:t>Walter Frizzoni, </a:t>
            </a:r>
            <a:r>
              <a:rPr lang="de-CH" dirty="0" err="1"/>
              <a:t>lic.iur</a:t>
            </a:r>
            <a:r>
              <a:rPr lang="de-CH" dirty="0"/>
              <a:t>., </a:t>
            </a:r>
            <a:r>
              <a:rPr lang="de-CH" dirty="0" err="1"/>
              <a:t>RA;Kanzleidirektor-Stellvertreter</a:t>
            </a:r>
            <a:endParaRPr lang="de-CH" dirty="0"/>
          </a:p>
          <a:p>
            <a:pPr algn="ctr"/>
            <a:endParaRPr lang="de-CH" dirty="0"/>
          </a:p>
        </p:txBody>
      </p:sp>
      <p:sp>
        <p:nvSpPr>
          <p:cNvPr id="17" name="Textplatzhalter 3"/>
          <p:cNvSpPr txBox="1">
            <a:spLocks/>
          </p:cNvSpPr>
          <p:nvPr/>
        </p:nvSpPr>
        <p:spPr>
          <a:xfrm>
            <a:off x="342578" y="6362278"/>
            <a:ext cx="1863627" cy="216024"/>
          </a:xfrm>
          <a:prstGeom prst="rect">
            <a:avLst/>
          </a:prstGeom>
        </p:spPr>
        <p:txBody>
          <a:bodyPr lIns="0" tIns="0" rIns="0" bIns="0"/>
          <a:lstStyle/>
          <a:p>
            <a:pPr marL="0" marR="0" lvl="0" indent="180975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tabLst/>
              <a:defRPr/>
            </a:pPr>
            <a:endParaRPr kumimoji="0" lang="de-CH" sz="9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7" name="Grafik 6"/>
          <p:cNvPicPr/>
          <p:nvPr/>
        </p:nvPicPr>
        <p:blipFill>
          <a:blip r:embed="rId2"/>
          <a:stretch>
            <a:fillRect/>
          </a:stretch>
        </p:blipFill>
        <p:spPr>
          <a:xfrm>
            <a:off x="1585595" y="1268759"/>
            <a:ext cx="5722709" cy="488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25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8"/>
          </p:nvPr>
        </p:nvSpPr>
        <p:spPr>
          <a:xfrm>
            <a:off x="1907704" y="549275"/>
            <a:ext cx="6807671" cy="403225"/>
          </a:xfrm>
        </p:spPr>
        <p:txBody>
          <a:bodyPr/>
          <a:lstStyle/>
          <a:p>
            <a:pPr algn="ctr"/>
            <a:r>
              <a:rPr lang="de-CH" b="1" dirty="0"/>
              <a:t>Instrumente guter Regulierungspolitik – Erfahrungen aus den Kantonen</a:t>
            </a:r>
            <a:endParaRPr lang="de-CH" dirty="0"/>
          </a:p>
          <a:p>
            <a:pPr algn="ctr"/>
            <a:r>
              <a:rPr lang="de-CH" b="1" dirty="0"/>
              <a:t>Qualitätssicherung in der Rechtsetzung im Kanton Graubünden</a:t>
            </a:r>
            <a:endParaRPr lang="de-CH" dirty="0"/>
          </a:p>
          <a:p>
            <a:pPr algn="ctr"/>
            <a:r>
              <a:rPr lang="de-CH" dirty="0"/>
              <a:t>Walter Frizzoni, </a:t>
            </a:r>
            <a:r>
              <a:rPr lang="de-CH" dirty="0" err="1"/>
              <a:t>lic.iur</a:t>
            </a:r>
            <a:r>
              <a:rPr lang="de-CH" dirty="0"/>
              <a:t>., </a:t>
            </a:r>
            <a:r>
              <a:rPr lang="de-CH" dirty="0" err="1"/>
              <a:t>RA;Kanzleidirektor-Stellvertreter</a:t>
            </a:r>
            <a:endParaRPr lang="de-CH" dirty="0"/>
          </a:p>
          <a:p>
            <a:pPr algn="ctr"/>
            <a:endParaRPr lang="de-CH" dirty="0"/>
          </a:p>
        </p:txBody>
      </p:sp>
      <p:sp>
        <p:nvSpPr>
          <p:cNvPr id="2" name="Rechteck 1"/>
          <p:cNvSpPr/>
          <p:nvPr/>
        </p:nvSpPr>
        <p:spPr>
          <a:xfrm>
            <a:off x="827584" y="1196752"/>
            <a:ext cx="5040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725">
              <a:spcBef>
                <a:spcPts val="600"/>
              </a:spcBef>
              <a:spcAft>
                <a:spcPts val="600"/>
              </a:spcAft>
            </a:pPr>
            <a:r>
              <a:rPr lang="de-CH" dirty="0">
                <a:ea typeface="Times New Roman"/>
              </a:rPr>
              <a:t>-- </a:t>
            </a:r>
            <a:r>
              <a:rPr lang="de-CH" i="1" dirty="0">
                <a:ea typeface="Times New Roman"/>
              </a:rPr>
              <a:t>Rechtsetzungsplanung</a:t>
            </a:r>
            <a:r>
              <a:rPr lang="de-CH" dirty="0">
                <a:ea typeface="Times New Roman"/>
              </a:rPr>
              <a:t> </a:t>
            </a:r>
            <a:r>
              <a:rPr lang="de-CH" sz="1200" dirty="0">
                <a:ea typeface="Times New Roman"/>
              </a:rPr>
              <a:t>(neu seit 1.1.2017)</a:t>
            </a:r>
            <a:endParaRPr lang="de-CH" sz="12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6" name="Grafik 5"/>
          <p:cNvPicPr/>
          <p:nvPr/>
        </p:nvPicPr>
        <p:blipFill>
          <a:blip r:embed="rId2"/>
          <a:stretch>
            <a:fillRect/>
          </a:stretch>
        </p:blipFill>
        <p:spPr>
          <a:xfrm>
            <a:off x="1585595" y="1644228"/>
            <a:ext cx="5972810" cy="471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30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8"/>
          </p:nvPr>
        </p:nvSpPr>
        <p:spPr>
          <a:xfrm>
            <a:off x="1907704" y="549275"/>
            <a:ext cx="6807671" cy="403225"/>
          </a:xfrm>
        </p:spPr>
        <p:txBody>
          <a:bodyPr/>
          <a:lstStyle/>
          <a:p>
            <a:pPr algn="ctr"/>
            <a:r>
              <a:rPr lang="de-CH" b="1" dirty="0"/>
              <a:t>Instrumente guter Regulierungspolitik – Erfahrungen aus den Kantonen</a:t>
            </a:r>
            <a:endParaRPr lang="de-CH" dirty="0"/>
          </a:p>
          <a:p>
            <a:pPr algn="ctr"/>
            <a:r>
              <a:rPr lang="de-CH" b="1" dirty="0"/>
              <a:t>Qualitätssicherung in der Rechtsetzung im Kanton Graubünden</a:t>
            </a:r>
            <a:endParaRPr lang="de-CH" dirty="0"/>
          </a:p>
          <a:p>
            <a:pPr algn="ctr"/>
            <a:r>
              <a:rPr lang="de-CH" dirty="0"/>
              <a:t>Walter Frizzoni, </a:t>
            </a:r>
            <a:r>
              <a:rPr lang="de-CH" dirty="0" err="1"/>
              <a:t>lic.iur</a:t>
            </a:r>
            <a:r>
              <a:rPr lang="de-CH" dirty="0"/>
              <a:t>., </a:t>
            </a:r>
            <a:r>
              <a:rPr lang="de-CH" dirty="0" err="1"/>
              <a:t>RA;Kanzleidirektor-Stellvertreter</a:t>
            </a:r>
            <a:endParaRPr lang="de-CH" dirty="0"/>
          </a:p>
          <a:p>
            <a:pPr algn="ctr"/>
            <a:endParaRPr lang="de-CH" dirty="0"/>
          </a:p>
        </p:txBody>
      </p:sp>
      <p:pic>
        <p:nvPicPr>
          <p:cNvPr id="5" name="Grafik 4"/>
          <p:cNvPicPr/>
          <p:nvPr/>
        </p:nvPicPr>
        <p:blipFill>
          <a:blip r:embed="rId2"/>
          <a:stretch>
            <a:fillRect/>
          </a:stretch>
        </p:blipFill>
        <p:spPr>
          <a:xfrm>
            <a:off x="1585595" y="1304290"/>
            <a:ext cx="5972810" cy="424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87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8"/>
          </p:nvPr>
        </p:nvSpPr>
        <p:spPr>
          <a:xfrm>
            <a:off x="1907704" y="549275"/>
            <a:ext cx="6807671" cy="403225"/>
          </a:xfrm>
        </p:spPr>
        <p:txBody>
          <a:bodyPr/>
          <a:lstStyle/>
          <a:p>
            <a:pPr algn="ctr"/>
            <a:r>
              <a:rPr lang="de-CH" b="1" dirty="0"/>
              <a:t>Instrumente guter Regulierungspolitik – Erfahrungen aus den Kantonen</a:t>
            </a:r>
            <a:endParaRPr lang="de-CH" dirty="0"/>
          </a:p>
          <a:p>
            <a:pPr algn="ctr"/>
            <a:r>
              <a:rPr lang="de-CH" b="1" dirty="0"/>
              <a:t>Qualitätssicherung in der Rechtsetzung im Kanton Graubünden</a:t>
            </a:r>
            <a:endParaRPr lang="de-CH" dirty="0"/>
          </a:p>
          <a:p>
            <a:pPr algn="ctr"/>
            <a:r>
              <a:rPr lang="de-CH" dirty="0"/>
              <a:t>Walter Frizzoni, </a:t>
            </a:r>
            <a:r>
              <a:rPr lang="de-CH" dirty="0" err="1"/>
              <a:t>lic.iur</a:t>
            </a:r>
            <a:r>
              <a:rPr lang="de-CH" dirty="0"/>
              <a:t>., </a:t>
            </a:r>
            <a:r>
              <a:rPr lang="de-CH" dirty="0" err="1"/>
              <a:t>RA;Kanzleidirektor-Stellvertreter</a:t>
            </a:r>
            <a:endParaRPr lang="de-CH" dirty="0"/>
          </a:p>
          <a:p>
            <a:pPr algn="ctr"/>
            <a:endParaRPr lang="de-CH" dirty="0"/>
          </a:p>
        </p:txBody>
      </p:sp>
      <p:sp>
        <p:nvSpPr>
          <p:cNvPr id="6" name="Textfeld 5"/>
          <p:cNvSpPr txBox="1"/>
          <p:nvPr/>
        </p:nvSpPr>
        <p:spPr>
          <a:xfrm>
            <a:off x="827584" y="1412776"/>
            <a:ext cx="712879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7913" defTabSz="1077913">
              <a:spcAft>
                <a:spcPts val="0"/>
              </a:spcAft>
            </a:pPr>
            <a:r>
              <a:rPr lang="de-CH" dirty="0">
                <a:ea typeface="Times New Roman"/>
              </a:rPr>
              <a:t>-- </a:t>
            </a:r>
            <a:r>
              <a:rPr lang="de-CH" dirty="0" err="1">
                <a:ea typeface="Times New Roman"/>
              </a:rPr>
              <a:t>Departementsinterne</a:t>
            </a:r>
            <a:r>
              <a:rPr lang="de-CH" dirty="0">
                <a:ea typeface="Times New Roman"/>
              </a:rPr>
              <a:t> Kontrolle durch QVD</a:t>
            </a:r>
            <a:br>
              <a:rPr lang="de-CH" dirty="0">
                <a:ea typeface="Times New Roman"/>
              </a:rPr>
            </a:br>
            <a:r>
              <a:rPr lang="de-CH" dirty="0">
                <a:ea typeface="Times New Roman"/>
              </a:rPr>
              <a:t>   </a:t>
            </a:r>
            <a:r>
              <a:rPr lang="de-CH" sz="1400" dirty="0" smtClean="0">
                <a:ea typeface="Times New Roman"/>
              </a:rPr>
              <a:t>(</a:t>
            </a:r>
            <a:r>
              <a:rPr lang="de-CH" sz="1400" dirty="0">
                <a:ea typeface="Times New Roman"/>
              </a:rPr>
              <a:t>Normkonzept</a:t>
            </a:r>
            <a:r>
              <a:rPr lang="de-CH" sz="1400" dirty="0" smtClean="0">
                <a:ea typeface="Times New Roman"/>
              </a:rPr>
              <a:t>, Vorentwurf, Vernehmlassung</a:t>
            </a:r>
            <a:r>
              <a:rPr lang="de-CH" sz="1400" dirty="0">
                <a:ea typeface="Times New Roman"/>
              </a:rPr>
              <a:t>, Botschaft)</a:t>
            </a:r>
            <a:r>
              <a:rPr lang="de-CH" dirty="0">
                <a:ea typeface="Times New Roman"/>
              </a:rPr>
              <a:t> </a:t>
            </a:r>
            <a:endParaRPr lang="de-CH" sz="1050" dirty="0">
              <a:latin typeface="Times New Roman"/>
              <a:ea typeface="Times New Roman"/>
            </a:endParaRPr>
          </a:p>
          <a:p>
            <a:pPr marL="1077913" defTabSz="1077913">
              <a:spcAft>
                <a:spcPts val="0"/>
              </a:spcAft>
            </a:pPr>
            <a:r>
              <a:rPr lang="de-CH" dirty="0">
                <a:ea typeface="Times New Roman"/>
              </a:rPr>
              <a:t> </a:t>
            </a:r>
            <a:endParaRPr lang="de-CH" sz="1050" dirty="0">
              <a:latin typeface="Times New Roman"/>
              <a:ea typeface="Times New Roman"/>
            </a:endParaRPr>
          </a:p>
          <a:p>
            <a:pPr marL="1255713" indent="-177800" defTabSz="1077913">
              <a:spcAft>
                <a:spcPts val="0"/>
              </a:spcAft>
            </a:pPr>
            <a:r>
              <a:rPr lang="de-CH" dirty="0" smtClean="0">
                <a:ea typeface="Times New Roman"/>
              </a:rPr>
              <a:t>-- </a:t>
            </a:r>
            <a:r>
              <a:rPr lang="de-CH" dirty="0" smtClean="0">
                <a:ea typeface="Times New Roman"/>
              </a:rPr>
              <a:t>Zentrale Kontrolle durch Standeskanzlei</a:t>
            </a:r>
            <a:r>
              <a:rPr lang="de-CH" dirty="0">
                <a:ea typeface="Times New Roman"/>
              </a:rPr>
              <a:t/>
            </a:r>
            <a:br>
              <a:rPr lang="de-CH" dirty="0">
                <a:ea typeface="Times New Roman"/>
              </a:rPr>
            </a:br>
            <a:r>
              <a:rPr lang="de-CH" sz="1400" dirty="0" smtClean="0">
                <a:ea typeface="Times New Roman"/>
              </a:rPr>
              <a:t>(formelle </a:t>
            </a:r>
            <a:r>
              <a:rPr lang="de-CH" sz="1400" dirty="0">
                <a:ea typeface="Times New Roman"/>
              </a:rPr>
              <a:t>Vorprüfung und Aufsicht "Gute Gesetzgebung")</a:t>
            </a:r>
            <a:endParaRPr lang="de-CH" sz="1050" dirty="0">
              <a:latin typeface="Times New Roman"/>
              <a:ea typeface="Times New Roman"/>
            </a:endParaRPr>
          </a:p>
          <a:p>
            <a:pPr marL="1077913" defTabSz="1077913">
              <a:spcAft>
                <a:spcPts val="0"/>
              </a:spcAft>
            </a:pPr>
            <a:r>
              <a:rPr lang="de-CH" dirty="0">
                <a:ea typeface="Times New Roman"/>
              </a:rPr>
              <a:t> </a:t>
            </a:r>
            <a:endParaRPr lang="de-CH" sz="1050" dirty="0">
              <a:latin typeface="Times New Roman"/>
              <a:ea typeface="Times New Roman"/>
            </a:endParaRPr>
          </a:p>
          <a:p>
            <a:pPr marL="1077913" defTabSz="1077913">
              <a:spcAft>
                <a:spcPts val="0"/>
              </a:spcAft>
            </a:pPr>
            <a:r>
              <a:rPr lang="de-CH" dirty="0" smtClean="0">
                <a:ea typeface="Times New Roman"/>
              </a:rPr>
              <a:t>-- </a:t>
            </a:r>
            <a:r>
              <a:rPr lang="de-CH" dirty="0">
                <a:ea typeface="Times New Roman"/>
              </a:rPr>
              <a:t>Regulierungsfolgenabschätzung (RFA) und KMU-Test</a:t>
            </a:r>
            <a:endParaRPr lang="de-CH" sz="1050" dirty="0">
              <a:latin typeface="Times New Roman"/>
              <a:ea typeface="Times New Roman"/>
            </a:endParaRPr>
          </a:p>
          <a:p>
            <a:pPr marL="1627505">
              <a:spcAft>
                <a:spcPts val="0"/>
              </a:spcAft>
            </a:pPr>
            <a:r>
              <a:rPr lang="de-CH" sz="1400" dirty="0">
                <a:ea typeface="Times New Roman"/>
              </a:rPr>
              <a:t> </a:t>
            </a:r>
            <a:endParaRPr lang="de-CH" sz="1050" dirty="0">
              <a:latin typeface="Times New Roman"/>
              <a:ea typeface="Times New Roman"/>
            </a:endParaRPr>
          </a:p>
          <a:p>
            <a:pPr marL="1077913" indent="-179388">
              <a:spcBef>
                <a:spcPts val="600"/>
              </a:spcBef>
              <a:spcAft>
                <a:spcPts val="600"/>
              </a:spcAft>
            </a:pPr>
            <a:r>
              <a:rPr lang="de-CH" dirty="0" smtClean="0">
                <a:ea typeface="Times New Roman"/>
              </a:rPr>
              <a:t>-	Abschnitt </a:t>
            </a:r>
            <a:r>
              <a:rPr lang="de-CH" dirty="0">
                <a:ea typeface="Times New Roman"/>
              </a:rPr>
              <a:t>"Gute Gesetzgebung" in Botschaften und  </a:t>
            </a:r>
            <a:br>
              <a:rPr lang="de-CH" dirty="0">
                <a:ea typeface="Times New Roman"/>
              </a:rPr>
            </a:br>
            <a:r>
              <a:rPr lang="de-CH" dirty="0" smtClean="0">
                <a:ea typeface="Times New Roman"/>
              </a:rPr>
              <a:t>Regierungsbeschlüssen</a:t>
            </a:r>
            <a:endParaRPr lang="de-CH" sz="1050" dirty="0">
              <a:latin typeface="Times New Roman"/>
              <a:ea typeface="Times New Roman"/>
            </a:endParaRPr>
          </a:p>
          <a:p>
            <a:pPr marL="1077913" indent="-179388">
              <a:spcBef>
                <a:spcPts val="600"/>
              </a:spcBef>
              <a:spcAft>
                <a:spcPts val="600"/>
              </a:spcAft>
            </a:pPr>
            <a:r>
              <a:rPr lang="de-CH" dirty="0" smtClean="0">
                <a:ea typeface="Times New Roman"/>
              </a:rPr>
              <a:t>-	Einbezug </a:t>
            </a:r>
            <a:r>
              <a:rPr lang="de-CH" dirty="0">
                <a:ea typeface="Times New Roman"/>
              </a:rPr>
              <a:t>Übersetzungsdienst</a:t>
            </a:r>
            <a:endParaRPr lang="de-CH" sz="1050" dirty="0">
              <a:latin typeface="Times New Roman"/>
              <a:ea typeface="Times New Roman"/>
            </a:endParaRPr>
          </a:p>
          <a:p>
            <a:pPr marL="1077913" indent="-179388">
              <a:spcAft>
                <a:spcPts val="0"/>
              </a:spcAft>
            </a:pPr>
            <a:r>
              <a:rPr lang="de-CH" dirty="0" smtClean="0">
                <a:ea typeface="Times New Roman"/>
              </a:rPr>
              <a:t>-	Qualitätssicherungsgruppe </a:t>
            </a:r>
            <a:r>
              <a:rPr lang="de-CH" dirty="0">
                <a:ea typeface="Times New Roman"/>
              </a:rPr>
              <a:t>Rechtsetzung</a:t>
            </a:r>
            <a:endParaRPr lang="de-CH" sz="1050" dirty="0">
              <a:latin typeface="Times New Roman"/>
              <a:ea typeface="Times New Roman"/>
            </a:endParaRPr>
          </a:p>
          <a:p>
            <a:pPr marL="1627505">
              <a:spcAft>
                <a:spcPts val="0"/>
              </a:spcAft>
            </a:pPr>
            <a:r>
              <a:rPr lang="de-CH" dirty="0">
                <a:ea typeface="Times New Roman"/>
              </a:rPr>
              <a:t> </a:t>
            </a:r>
            <a:endParaRPr lang="de-CH" sz="1050" dirty="0">
              <a:latin typeface="Times New Roman"/>
              <a:ea typeface="Times New Roman"/>
            </a:endParaRPr>
          </a:p>
          <a:p>
            <a:pPr marL="898525" lvl="0" indent="-271463">
              <a:spcAft>
                <a:spcPts val="0"/>
              </a:spcAft>
            </a:pPr>
            <a:r>
              <a:rPr lang="de-CH" dirty="0" smtClean="0">
                <a:ea typeface="Times New Roman"/>
              </a:rPr>
              <a:t>b) Einheitliche Hilfsmittel</a:t>
            </a:r>
          </a:p>
          <a:p>
            <a:pPr marL="898525" lvl="0">
              <a:spcAft>
                <a:spcPts val="0"/>
              </a:spcAft>
            </a:pPr>
            <a:r>
              <a:rPr lang="de-CH" dirty="0" smtClean="0">
                <a:ea typeface="Times New Roman"/>
              </a:rPr>
              <a:t>- </a:t>
            </a:r>
            <a:r>
              <a:rPr lang="de-CH" dirty="0">
                <a:ea typeface="Times New Roman"/>
              </a:rPr>
              <a:t>Richtlinien für die Rechtsetzung </a:t>
            </a:r>
            <a:r>
              <a:rPr lang="de-CH" sz="1100" dirty="0">
                <a:ea typeface="Times New Roman"/>
              </a:rPr>
              <a:t>(Regierung, 16.11.2010; Prot. Nr. 1070)</a:t>
            </a:r>
            <a:endParaRPr lang="de-CH" sz="105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5427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äsentation_GR_Vorlagen_aktuell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30B0D0989827E4599BCC04AE327689D" ma:contentTypeVersion="3" ma:contentTypeDescription="Ein neues Dokument erstellen." ma:contentTypeScope="" ma:versionID="3fbdb15ab5c85ac649abd75209787fd9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7cdac690535f36d6809db2d9dc2d05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Customer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Geplantes Startdatum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Geplantes Enddatum" ma:description="" ma:hidden="true" ma:internalName="PublishingExpirationDate">
      <xsd:simpleType>
        <xsd:restriction base="dms:Unknown"/>
      </xsd:simpleType>
    </xsd:element>
    <xsd:element name="CustomerID" ma:index="11" nillable="true" ma:displayName="Benutzerdefinierte ID-Nummer" ma:internalName="CustomerID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 ma:index="10" ma:displayName="Kategorie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CustomerID xmlns="http://schemas.microsoft.com/sharepoint/v3">1002</CustomerID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8125564-25C7-4C33-8103-72B195B9C3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CE6789-C8DF-48FA-9F04-8C2DEB3E72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CFA6A88-46FE-44F7-8BF4-575D1B89FF4B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schemas.microsoft.com/sharepoint/v3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Präsentation_GR_Vorlagen_aktuell</Template>
  <TotalTime>0</TotalTime>
  <Words>269</Words>
  <Application>Microsoft Office PowerPoint</Application>
  <PresentationFormat>Bildschirmpräsentation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Präsentation_GR_Vorlagen_aktuell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Kantonale Verwaltung Graubünden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König Curdin</dc:creator>
  <cp:lastModifiedBy>Frizzoni Walter</cp:lastModifiedBy>
  <cp:revision>505</cp:revision>
  <cp:lastPrinted>2017-09-06T08:51:33Z</cp:lastPrinted>
  <dcterms:created xsi:type="dcterms:W3CDTF">2011-10-17T14:27:18Z</dcterms:created>
  <dcterms:modified xsi:type="dcterms:W3CDTF">2017-09-06T13:24:48Z</dcterms:modified>
  <cp:category>Präsentationsmittel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0x010100F30B0D0989827E4599BCC04AE327689D</vt:lpwstr>
  </property>
  <property fmtid="{D5CDD505-2E9C-101B-9397-08002B2CF9AE}" pid="3" name="Order">
    <vt:r8>1700</vt:r8>
  </property>
</Properties>
</file>