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94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9" r:id="rId5"/>
    <p:sldId id="257" r:id="rId6"/>
    <p:sldId id="271" r:id="rId7"/>
    <p:sldId id="262" r:id="rId8"/>
    <p:sldId id="259" r:id="rId9"/>
    <p:sldId id="258" r:id="rId10"/>
    <p:sldId id="264" r:id="rId11"/>
    <p:sldId id="285" r:id="rId12"/>
    <p:sldId id="286" r:id="rId13"/>
    <p:sldId id="287" r:id="rId14"/>
    <p:sldId id="290" r:id="rId15"/>
    <p:sldId id="273" r:id="rId16"/>
  </p:sldIdLst>
  <p:sldSz cx="9906000" cy="6858000" type="A4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55">
          <p15:clr>
            <a:srgbClr val="A4A3A4"/>
          </p15:clr>
        </p15:guide>
        <p15:guide id="3" pos="57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bias Schlegel" initials="SCB" lastIdx="4" clrIdx="0"/>
  <p:cmAuthor id="1" name="Uschi Anthamatten" initials="ANU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FFF"/>
    <a:srgbClr val="DEEBFE"/>
    <a:srgbClr val="57BBFF"/>
    <a:srgbClr val="578FF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55" autoAdjust="0"/>
  </p:normalViewPr>
  <p:slideViewPr>
    <p:cSldViewPr>
      <p:cViewPr varScale="1">
        <p:scale>
          <a:sx n="67" d="100"/>
          <a:sy n="67" d="100"/>
        </p:scale>
        <p:origin x="1266" y="60"/>
      </p:cViewPr>
      <p:guideLst>
        <p:guide orient="horz" pos="2160"/>
        <p:guide pos="1055"/>
        <p:guide pos="57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F94D7-5ED5-4ED8-B5AA-A404A4EE2696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F632BAAB-3577-4563-8C8F-3CAE2230AFBA}">
      <dgm:prSet phldrT="[Text]"/>
      <dgm:spPr/>
      <dgm:t>
        <a:bodyPr/>
        <a:lstStyle/>
        <a:p>
          <a:r>
            <a:rPr lang="de-CH" dirty="0" smtClean="0"/>
            <a:t>Methodik</a:t>
          </a:r>
        </a:p>
        <a:p>
          <a:endParaRPr lang="de-CH" dirty="0" smtClean="0"/>
        </a:p>
        <a:p>
          <a:r>
            <a:rPr lang="de-CH" dirty="0" smtClean="0"/>
            <a:t>Vertiefte RFA</a:t>
          </a:r>
        </a:p>
        <a:p>
          <a:endParaRPr lang="de-CH" dirty="0" smtClean="0"/>
        </a:p>
        <a:p>
          <a:r>
            <a:rPr lang="de-CH" dirty="0" smtClean="0"/>
            <a:t>Beispiele durchgeführter RFA zeigen, dass Verbesserung der Vorlage möglich ist</a:t>
          </a:r>
        </a:p>
        <a:p>
          <a:endParaRPr lang="de-CH" dirty="0"/>
        </a:p>
      </dgm:t>
    </dgm:pt>
    <dgm:pt modelId="{16C6A3F9-3989-4CEC-B4C2-181731FCEAAB}" type="parTrans" cxnId="{AE4977E5-B69A-41BE-BA78-1D9F3FDDC4FB}">
      <dgm:prSet/>
      <dgm:spPr/>
      <dgm:t>
        <a:bodyPr/>
        <a:lstStyle/>
        <a:p>
          <a:endParaRPr lang="de-CH"/>
        </a:p>
      </dgm:t>
    </dgm:pt>
    <dgm:pt modelId="{305A8082-A945-42DB-93C6-DF04F8827039}" type="sibTrans" cxnId="{AE4977E5-B69A-41BE-BA78-1D9F3FDDC4FB}">
      <dgm:prSet/>
      <dgm:spPr/>
      <dgm:t>
        <a:bodyPr/>
        <a:lstStyle/>
        <a:p>
          <a:endParaRPr lang="de-CH"/>
        </a:p>
      </dgm:t>
    </dgm:pt>
    <dgm:pt modelId="{477CB596-32DD-4EFC-B81B-4ED121B50AFA}">
      <dgm:prSet phldrT="[Text]"/>
      <dgm:spPr/>
      <dgm:t>
        <a:bodyPr/>
        <a:lstStyle/>
        <a:p>
          <a:r>
            <a:rPr lang="de-CH" dirty="0" smtClean="0"/>
            <a:t>Umsetzung</a:t>
          </a:r>
        </a:p>
        <a:p>
          <a:endParaRPr lang="de-CH" dirty="0" smtClean="0"/>
        </a:p>
        <a:p>
          <a:r>
            <a:rPr lang="de-CH" dirty="0" smtClean="0"/>
            <a:t>Keine systematische Anwendung</a:t>
          </a:r>
        </a:p>
        <a:p>
          <a:endParaRPr lang="de-CH" dirty="0" smtClean="0"/>
        </a:p>
        <a:p>
          <a:r>
            <a:rPr lang="de-CH" dirty="0" smtClean="0"/>
            <a:t>Zu späte Anwendung: Papiertiger</a:t>
          </a:r>
        </a:p>
        <a:p>
          <a:endParaRPr lang="de-CH" dirty="0"/>
        </a:p>
      </dgm:t>
    </dgm:pt>
    <dgm:pt modelId="{30DBB787-188B-4B41-A852-0662AD46AA72}" type="parTrans" cxnId="{7A853607-8A4E-415C-B247-CC02429AC9DE}">
      <dgm:prSet/>
      <dgm:spPr/>
      <dgm:t>
        <a:bodyPr/>
        <a:lstStyle/>
        <a:p>
          <a:endParaRPr lang="de-CH"/>
        </a:p>
      </dgm:t>
    </dgm:pt>
    <dgm:pt modelId="{8D9F5197-CAB0-4B15-8EE1-E27E5D42B73A}" type="sibTrans" cxnId="{7A853607-8A4E-415C-B247-CC02429AC9DE}">
      <dgm:prSet/>
      <dgm:spPr/>
      <dgm:t>
        <a:bodyPr/>
        <a:lstStyle/>
        <a:p>
          <a:endParaRPr lang="de-CH"/>
        </a:p>
      </dgm:t>
    </dgm:pt>
    <dgm:pt modelId="{13D7E501-4439-46B4-BF8F-E9F50A85D10D}" type="pres">
      <dgm:prSet presAssocID="{841F94D7-5ED5-4ED8-B5AA-A404A4EE2696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D6458676-4AD9-4E63-ADD0-F848918EA08E}" type="pres">
      <dgm:prSet presAssocID="{841F94D7-5ED5-4ED8-B5AA-A404A4EE2696}" presName="Background" presStyleLbl="bgImgPlace1" presStyleIdx="0" presStyleCnt="1"/>
      <dgm:spPr>
        <a:solidFill>
          <a:srgbClr val="DEEBFE"/>
        </a:solidFill>
      </dgm:spPr>
    </dgm:pt>
    <dgm:pt modelId="{DAFC70E5-677D-4447-8E80-1DA43085EB5D}" type="pres">
      <dgm:prSet presAssocID="{841F94D7-5ED5-4ED8-B5AA-A404A4EE2696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8AC01AE-A241-4FE9-B7A5-BB269CC90255}" type="pres">
      <dgm:prSet presAssocID="{841F94D7-5ED5-4ED8-B5AA-A404A4EE2696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2D8BA330-90FF-47BB-B431-7C25A0CDDDF7}" type="pres">
      <dgm:prSet presAssocID="{841F94D7-5ED5-4ED8-B5AA-A404A4EE2696}" presName="Plus" presStyleLbl="alignNode1" presStyleIdx="0" presStyleCnt="2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2C4BF897-65C1-406D-8722-9F8BBF4EB4F8}" type="pres">
      <dgm:prSet presAssocID="{841F94D7-5ED5-4ED8-B5AA-A404A4EE2696}" presName="Minus" presStyleLbl="alignNode1" presStyleIdx="1" presStyleCnt="2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49D638F2-38E2-437D-A5CC-11963C59274A}" type="pres">
      <dgm:prSet presAssocID="{841F94D7-5ED5-4ED8-B5AA-A404A4EE2696}" presName="Divider" presStyleLbl="parChTrans1D1" presStyleIdx="0" presStyleCnt="1"/>
      <dgm:spPr/>
    </dgm:pt>
  </dgm:ptLst>
  <dgm:cxnLst>
    <dgm:cxn modelId="{FA30394D-F230-4AC6-AF10-8E3D402785B7}" type="presOf" srcId="{841F94D7-5ED5-4ED8-B5AA-A404A4EE2696}" destId="{13D7E501-4439-46B4-BF8F-E9F50A85D10D}" srcOrd="0" destOrd="0" presId="urn:microsoft.com/office/officeart/2009/3/layout/PlusandMinus"/>
    <dgm:cxn modelId="{64E259F8-25A0-449A-8769-DB9D262EBDD7}" type="presOf" srcId="{F632BAAB-3577-4563-8C8F-3CAE2230AFBA}" destId="{DAFC70E5-677D-4447-8E80-1DA43085EB5D}" srcOrd="0" destOrd="0" presId="urn:microsoft.com/office/officeart/2009/3/layout/PlusandMinus"/>
    <dgm:cxn modelId="{7A853607-8A4E-415C-B247-CC02429AC9DE}" srcId="{841F94D7-5ED5-4ED8-B5AA-A404A4EE2696}" destId="{477CB596-32DD-4EFC-B81B-4ED121B50AFA}" srcOrd="1" destOrd="0" parTransId="{30DBB787-188B-4B41-A852-0662AD46AA72}" sibTransId="{8D9F5197-CAB0-4B15-8EE1-E27E5D42B73A}"/>
    <dgm:cxn modelId="{DE15BC16-862F-4A63-999C-9B03DC99B983}" type="presOf" srcId="{477CB596-32DD-4EFC-B81B-4ED121B50AFA}" destId="{88AC01AE-A241-4FE9-B7A5-BB269CC90255}" srcOrd="0" destOrd="0" presId="urn:microsoft.com/office/officeart/2009/3/layout/PlusandMinus"/>
    <dgm:cxn modelId="{AE4977E5-B69A-41BE-BA78-1D9F3FDDC4FB}" srcId="{841F94D7-5ED5-4ED8-B5AA-A404A4EE2696}" destId="{F632BAAB-3577-4563-8C8F-3CAE2230AFBA}" srcOrd="0" destOrd="0" parTransId="{16C6A3F9-3989-4CEC-B4C2-181731FCEAAB}" sibTransId="{305A8082-A945-42DB-93C6-DF04F8827039}"/>
    <dgm:cxn modelId="{4B2E65D1-84D4-4971-B705-E6E3C7158441}" type="presParOf" srcId="{13D7E501-4439-46B4-BF8F-E9F50A85D10D}" destId="{D6458676-4AD9-4E63-ADD0-F848918EA08E}" srcOrd="0" destOrd="0" presId="urn:microsoft.com/office/officeart/2009/3/layout/PlusandMinus"/>
    <dgm:cxn modelId="{B7451F5E-529C-4505-AA46-9D75B0E60ED2}" type="presParOf" srcId="{13D7E501-4439-46B4-BF8F-E9F50A85D10D}" destId="{DAFC70E5-677D-4447-8E80-1DA43085EB5D}" srcOrd="1" destOrd="0" presId="urn:microsoft.com/office/officeart/2009/3/layout/PlusandMinus"/>
    <dgm:cxn modelId="{8C8E07A9-50EE-4F0B-A4DA-2E1544451B7D}" type="presParOf" srcId="{13D7E501-4439-46B4-BF8F-E9F50A85D10D}" destId="{88AC01AE-A241-4FE9-B7A5-BB269CC90255}" srcOrd="2" destOrd="0" presId="urn:microsoft.com/office/officeart/2009/3/layout/PlusandMinus"/>
    <dgm:cxn modelId="{97120143-A6D9-4FFD-BFF3-D4E418D03322}" type="presParOf" srcId="{13D7E501-4439-46B4-BF8F-E9F50A85D10D}" destId="{2D8BA330-90FF-47BB-B431-7C25A0CDDDF7}" srcOrd="3" destOrd="0" presId="urn:microsoft.com/office/officeart/2009/3/layout/PlusandMinus"/>
    <dgm:cxn modelId="{394C65FF-A273-4EBD-AC9A-B327952D85FC}" type="presParOf" srcId="{13D7E501-4439-46B4-BF8F-E9F50A85D10D}" destId="{2C4BF897-65C1-406D-8722-9F8BBF4EB4F8}" srcOrd="4" destOrd="0" presId="urn:microsoft.com/office/officeart/2009/3/layout/PlusandMinus"/>
    <dgm:cxn modelId="{02B839BF-D52A-4214-8D1C-3ACC736A79AD}" type="presParOf" srcId="{13D7E501-4439-46B4-BF8F-E9F50A85D10D}" destId="{49D638F2-38E2-437D-A5CC-11963C59274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58676-4AD9-4E63-ADD0-F848918EA08E}">
      <dsp:nvSpPr>
        <dsp:cNvPr id="0" name=""/>
        <dsp:cNvSpPr/>
      </dsp:nvSpPr>
      <dsp:spPr>
        <a:xfrm>
          <a:off x="693456" y="918818"/>
          <a:ext cx="6703410" cy="3464281"/>
        </a:xfrm>
        <a:prstGeom prst="rect">
          <a:avLst/>
        </a:prstGeom>
        <a:solidFill>
          <a:srgbClr val="DEEBF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C70E5-677D-4447-8E80-1DA43085EB5D}">
      <dsp:nvSpPr>
        <dsp:cNvPr id="0" name=""/>
        <dsp:cNvSpPr/>
      </dsp:nvSpPr>
      <dsp:spPr>
        <a:xfrm>
          <a:off x="893788" y="1323970"/>
          <a:ext cx="3112848" cy="29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Methodik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Vertiefte RFA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Beispiele durchgeführter RFA zeigen, dass Verbesserung der Vorlage möglich ist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/>
        </a:p>
      </dsp:txBody>
      <dsp:txXfrm>
        <a:off x="893788" y="1323970"/>
        <a:ext cx="3112848" cy="2963650"/>
      </dsp:txXfrm>
    </dsp:sp>
    <dsp:sp modelId="{88AC01AE-A241-4FE9-B7A5-BB269CC90255}">
      <dsp:nvSpPr>
        <dsp:cNvPr id="0" name=""/>
        <dsp:cNvSpPr/>
      </dsp:nvSpPr>
      <dsp:spPr>
        <a:xfrm>
          <a:off x="4075982" y="1323970"/>
          <a:ext cx="3112848" cy="29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Umsetzung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Keine systematische Anwendung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000" kern="1200" dirty="0" smtClean="0"/>
            <a:t>Zu späte Anwendung: Papiertiger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2000" kern="1200" dirty="0"/>
        </a:p>
      </dsp:txBody>
      <dsp:txXfrm>
        <a:off x="4075982" y="1323970"/>
        <a:ext cx="3112848" cy="2963650"/>
      </dsp:txXfrm>
    </dsp:sp>
    <dsp:sp modelId="{2D8BA330-90FF-47BB-B431-7C25A0CDDDF7}">
      <dsp:nvSpPr>
        <dsp:cNvPr id="0" name=""/>
        <dsp:cNvSpPr/>
      </dsp:nvSpPr>
      <dsp:spPr>
        <a:xfrm>
          <a:off x="0" y="225539"/>
          <a:ext cx="1309861" cy="1309861"/>
        </a:xfrm>
        <a:prstGeom prst="plus">
          <a:avLst>
            <a:gd name="adj" fmla="val 32810"/>
          </a:avLst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BF897-65C1-406D-8722-9F8BBF4EB4F8}">
      <dsp:nvSpPr>
        <dsp:cNvPr id="0" name=""/>
        <dsp:cNvSpPr/>
      </dsp:nvSpPr>
      <dsp:spPr>
        <a:xfrm>
          <a:off x="6472258" y="696597"/>
          <a:ext cx="1232811" cy="422473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638F2-38E2-437D-A5CC-11963C59274A}">
      <dsp:nvSpPr>
        <dsp:cNvPr id="0" name=""/>
        <dsp:cNvSpPr/>
      </dsp:nvSpPr>
      <dsp:spPr>
        <a:xfrm>
          <a:off x="4045161" y="1330307"/>
          <a:ext cx="770" cy="2830571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29F3102-1832-444D-A9E4-091FC06AA5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8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Klicken Sie, um die Formate des Vorlagentextes zu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3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3"/>
            <a:ext cx="294566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73D3E-BF5B-42D4-8E15-D6750572BA5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0321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090D-3602-45C6-BD3B-CE314E9CAE48}" type="slidenum">
              <a:rPr lang="de-CH" smtClean="0"/>
              <a:pPr/>
              <a:t>1</a:t>
            </a:fld>
            <a:endParaRPr lang="de-CH" dirty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70665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84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CH" u="sng" kern="0" dirty="0">
                <a:solidFill>
                  <a:srgbClr val="C00000"/>
                </a:solidFill>
              </a:rPr>
              <a:t>Evaluationen (Kritik):</a:t>
            </a:r>
            <a:r>
              <a:rPr lang="de-CH" kern="0" dirty="0">
                <a:solidFill>
                  <a:srgbClr val="C00000"/>
                </a:solidFill>
              </a:rPr>
              <a:t> EFK (2016): Evaluation zur Darstellung der Auswirkungen in Botschaften; Schlegel (2015): Evaluation zur einfachen RFA; </a:t>
            </a:r>
            <a:r>
              <a:rPr lang="de-CH" kern="0" dirty="0" err="1">
                <a:solidFill>
                  <a:srgbClr val="C00000"/>
                </a:solidFill>
              </a:rPr>
              <a:t>Allio</a:t>
            </a:r>
            <a:r>
              <a:rPr lang="de-CH" kern="0" dirty="0">
                <a:solidFill>
                  <a:srgbClr val="C00000"/>
                </a:solidFill>
              </a:rPr>
              <a:t> (2011): Evaluation zu vertieften RFA</a:t>
            </a:r>
          </a:p>
          <a:p>
            <a:pPr defTabSz="91284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 kern="0" dirty="0">
              <a:solidFill>
                <a:srgbClr val="C00000"/>
              </a:solidFill>
            </a:endParaRPr>
          </a:p>
          <a:p>
            <a:r>
              <a:rPr lang="de-CH" kern="0" dirty="0">
                <a:solidFill>
                  <a:srgbClr val="C00000"/>
                </a:solidFill>
              </a:rPr>
              <a:t>Wie kann die Diskrepanz zwischen Anspruch und Realität reduziert werden und die RFA </a:t>
            </a:r>
            <a:r>
              <a:rPr lang="de-CH" b="1" kern="0" dirty="0">
                <a:solidFill>
                  <a:srgbClr val="C00000"/>
                </a:solidFill>
              </a:rPr>
              <a:t>wirksamer </a:t>
            </a:r>
            <a:r>
              <a:rPr lang="de-CH" kern="0" dirty="0">
                <a:solidFill>
                  <a:srgbClr val="C00000"/>
                </a:solidFill>
              </a:rPr>
              <a:t>zu </a:t>
            </a:r>
            <a:r>
              <a:rPr lang="de-CH" i="1" kern="0" dirty="0" err="1">
                <a:solidFill>
                  <a:srgbClr val="C00000"/>
                </a:solidFill>
              </a:rPr>
              <a:t>better</a:t>
            </a:r>
            <a:r>
              <a:rPr lang="de-CH" i="1" kern="0" dirty="0">
                <a:solidFill>
                  <a:srgbClr val="C00000"/>
                </a:solidFill>
              </a:rPr>
              <a:t> </a:t>
            </a:r>
            <a:r>
              <a:rPr lang="de-CH" i="1" kern="0" dirty="0" err="1">
                <a:solidFill>
                  <a:srgbClr val="C00000"/>
                </a:solidFill>
              </a:rPr>
              <a:t>regulation</a:t>
            </a:r>
            <a:r>
              <a:rPr lang="de-CH" kern="0" dirty="0">
                <a:solidFill>
                  <a:srgbClr val="C00000"/>
                </a:solidFill>
              </a:rPr>
              <a:t> und besseren Entscheidungsgrundlagen von BR und Parlament beitragen? </a:t>
            </a:r>
          </a:p>
          <a:p>
            <a:pPr defTabSz="91284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 kern="0" dirty="0">
              <a:solidFill>
                <a:srgbClr val="C00000"/>
              </a:solidFill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8449-86CD-43E4-9897-4D9ABAB4788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03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Fragen: wie breit sollte die RFA definiert werden?</a:t>
            </a:r>
            <a:r>
              <a:rPr lang="de-CH" baseline="0" dirty="0" smtClean="0"/>
              <a:t> In welchen Fällen (für welche Vorlagen) sollte eine RFA obligatorisch sein? Welchen Teil der RFA sollte eine Kontrollstelle kontrollieren? Wann sollte eine Kontrollstelle intervenieren? </a:t>
            </a:r>
          </a:p>
          <a:p>
            <a:endParaRPr lang="de-CH" baseline="0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Was ist die RF..?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8449-86CD-43E4-9897-4D9ABAB4788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5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8449-86CD-43E4-9897-4D9ABAB4788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46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83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3227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69B4F-3DD6-4C37-ACE1-CA3ED5708483}" type="slidenum">
              <a:rPr lang="de-CH" smtClean="0"/>
              <a:pPr/>
              <a:t>3</a:t>
            </a:fld>
            <a:endParaRPr lang="de-CH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72007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583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2974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9486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4085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73D3E-BF5B-42D4-8E15-D6750572BA54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3724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baseline="0" dirty="0" smtClean="0"/>
              <a:t>Kontext: </a:t>
            </a:r>
            <a:r>
              <a:rPr lang="de-CH" baseline="0" dirty="0" smtClean="0"/>
              <a:t>Forderungen aus Politik und Wirtschaft</a:t>
            </a:r>
          </a:p>
          <a:p>
            <a:endParaRPr lang="de-CH" baseline="0" dirty="0" smtClean="0"/>
          </a:p>
          <a:p>
            <a:pPr rtl="0" eaLnBrk="1" fontAlgn="t" latinLnBrk="0" hangingPunct="1"/>
            <a:r>
              <a:rPr lang="fr-CH" b="1" dirty="0">
                <a:latin typeface="+mn-lt"/>
              </a:rPr>
              <a:t>EFK-</a:t>
            </a:r>
            <a:r>
              <a:rPr lang="fr-CH" b="1" dirty="0" err="1">
                <a:latin typeface="+mn-lt"/>
              </a:rPr>
              <a:t>Empfehlungen</a:t>
            </a:r>
            <a:r>
              <a:rPr lang="fr-CH" b="1" dirty="0">
                <a:latin typeface="+mn-lt"/>
              </a:rPr>
              <a:t> -&gt; </a:t>
            </a:r>
            <a:r>
              <a:rPr lang="de-CH" b="1" dirty="0">
                <a:latin typeface="+mn-lt"/>
              </a:rPr>
              <a:t>Antwort des Bundesrates (BRB 30.09.16)</a:t>
            </a:r>
          </a:p>
          <a:p>
            <a:pPr rtl="0" eaLnBrk="1" fontAlgn="t" latinLnBrk="0" hangingPunct="1"/>
            <a:r>
              <a:rPr lang="de-CH" dirty="0">
                <a:latin typeface="+mn-lt"/>
              </a:rPr>
              <a:t>1) Qualitätskontrolle -&gt;Umsetzung im Rahmen der </a:t>
            </a:r>
            <a:r>
              <a:rPr lang="de-CH" dirty="0" err="1">
                <a:latin typeface="+mn-lt"/>
              </a:rPr>
              <a:t>Motionen</a:t>
            </a:r>
            <a:r>
              <a:rPr lang="de-CH" dirty="0">
                <a:latin typeface="+mn-lt"/>
              </a:rPr>
              <a:t> Vogler und FDP (Aussprachepapier bis Ende Okt’ 2017) -&gt;</a:t>
            </a:r>
            <a:r>
              <a:rPr lang="de-CH" b="1" dirty="0">
                <a:latin typeface="+mn-lt"/>
              </a:rPr>
              <a:t>WBF</a:t>
            </a:r>
          </a:p>
          <a:p>
            <a:pPr rtl="0" eaLnBrk="1" fontAlgn="auto" latinLnBrk="0" hangingPunct="1"/>
            <a:r>
              <a:rPr lang="de-CH" dirty="0">
                <a:latin typeface="+mn-lt"/>
              </a:rPr>
              <a:t>2) Vertiefte RFAs in der </a:t>
            </a:r>
            <a:r>
              <a:rPr lang="de-CH" dirty="0" err="1">
                <a:latin typeface="+mn-lt"/>
              </a:rPr>
              <a:t>Legislaturplanung</a:t>
            </a:r>
            <a:r>
              <a:rPr lang="de-CH" dirty="0">
                <a:latin typeface="+mn-lt"/>
              </a:rPr>
              <a:t> ankünden </a:t>
            </a:r>
            <a:r>
              <a:rPr lang="de-CH" b="1" dirty="0">
                <a:latin typeface="+mn-lt"/>
              </a:rPr>
              <a:t>-&gt;Nicht einverstanden</a:t>
            </a:r>
          </a:p>
          <a:p>
            <a:pPr rtl="0" eaLnBrk="1" fontAlgn="t" latinLnBrk="0" hangingPunct="1"/>
            <a:r>
              <a:rPr lang="de-CH" dirty="0">
                <a:latin typeface="+mn-lt"/>
              </a:rPr>
              <a:t>3) Verbesserung der Unterstützung der Ämter bei Folgenabschätzungen: </a:t>
            </a:r>
          </a:p>
          <a:p>
            <a:pPr rtl="0" eaLnBrk="1" fontAlgn="t" latinLnBrk="0" hangingPunct="1"/>
            <a:r>
              <a:rPr lang="de-CH" dirty="0">
                <a:latin typeface="+mn-lt"/>
              </a:rPr>
              <a:t>a) Verwaltungsinterne Expertengruppe, Harmonisierung Hilfsmittel -&gt;Anpassung BOLF, falls nötig Einsatz einer Arbeitsgruppe -&gt;</a:t>
            </a:r>
            <a:r>
              <a:rPr lang="de-CH" b="1" dirty="0">
                <a:latin typeface="+mn-lt"/>
              </a:rPr>
              <a:t>BK</a:t>
            </a:r>
          </a:p>
          <a:p>
            <a:pPr rtl="0" eaLnBrk="1" fontAlgn="auto" latinLnBrk="0" hangingPunct="1"/>
            <a:r>
              <a:rPr lang="de-CH" dirty="0">
                <a:latin typeface="+mn-lt"/>
              </a:rPr>
              <a:t>b) Transparenz bei fehlender Analyse -&gt; Anpassung Botschaftsleitfaden -&gt;</a:t>
            </a:r>
            <a:r>
              <a:rPr lang="de-CH" b="1" dirty="0">
                <a:latin typeface="+mn-lt"/>
              </a:rPr>
              <a:t>BK</a:t>
            </a:r>
          </a:p>
          <a:p>
            <a:pPr rtl="0" eaLnBrk="1" fontAlgn="auto" latinLnBrk="0" hangingPunct="1"/>
            <a:r>
              <a:rPr lang="de-CH" dirty="0">
                <a:latin typeface="+mn-lt"/>
              </a:rPr>
              <a:t>c) Schulung -&gt;Integration in Gesetzgebungskurse -&gt;</a:t>
            </a:r>
            <a:r>
              <a:rPr lang="de-CH" b="1" dirty="0">
                <a:latin typeface="+mn-lt"/>
              </a:rPr>
              <a:t>EJPD</a:t>
            </a:r>
          </a:p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8449-86CD-43E4-9897-4D9ABAB4788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9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Col"/>
          <p:cNvGrpSpPr>
            <a:grpSpLocks noChangeAspect="1"/>
          </p:cNvGrpSpPr>
          <p:nvPr userDrawn="1"/>
        </p:nvGrpSpPr>
        <p:grpSpPr bwMode="auto">
          <a:xfrm>
            <a:off x="1220788" y="349250"/>
            <a:ext cx="1979612" cy="492125"/>
            <a:chOff x="1411" y="9286"/>
            <a:chExt cx="9056" cy="2250"/>
          </a:xfrm>
        </p:grpSpPr>
        <p:pic>
          <p:nvPicPr>
            <p:cNvPr id="5" name="Picture 15" descr="Bundeslogo_sw_pos_600"/>
            <p:cNvPicPr>
              <a:picLocks noChangeAspect="1" noChangeArrowheads="1"/>
            </p:cNvPicPr>
            <p:nvPr/>
          </p:nvPicPr>
          <p:blipFill>
            <a:blip r:embed="rId2" cstate="print"/>
            <a:srcRect l="17969"/>
            <a:stretch>
              <a:fillRect/>
            </a:stretch>
          </p:blipFill>
          <p:spPr bwMode="auto">
            <a:xfrm>
              <a:off x="3027" y="9286"/>
              <a:ext cx="744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6" descr="Bundeslogo_RGB_pos_600 neu"/>
            <p:cNvPicPr>
              <a:picLocks noChangeAspect="1" noChangeArrowheads="1"/>
            </p:cNvPicPr>
            <p:nvPr/>
          </p:nvPicPr>
          <p:blipFill>
            <a:blip r:embed="rId3" cstate="print"/>
            <a:srcRect r="82034"/>
            <a:stretch>
              <a:fillRect/>
            </a:stretch>
          </p:blipFill>
          <p:spPr bwMode="auto">
            <a:xfrm>
              <a:off x="1411" y="9286"/>
              <a:ext cx="162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7" descr="en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027113"/>
            <a:ext cx="97155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4862513" y="322263"/>
            <a:ext cx="2035444" cy="3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542" tIns="42771" rIns="85542" bIns="42771">
            <a:spAutoFit/>
          </a:bodyPr>
          <a:lstStyle/>
          <a:p>
            <a:pPr defTabSz="855663" eaLnBrk="0" hangingPunct="0">
              <a:defRPr/>
            </a:pPr>
            <a:r>
              <a:rPr lang="en-US" sz="800" dirty="0">
                <a:solidFill>
                  <a:srgbClr val="000000"/>
                </a:solidFill>
              </a:rPr>
              <a:t>Federal Department of Economic </a:t>
            </a:r>
            <a:r>
              <a:rPr lang="en-US" sz="800" dirty="0" smtClean="0">
                <a:solidFill>
                  <a:srgbClr val="000000"/>
                </a:solidFill>
              </a:rPr>
              <a:t>Affairs,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Education</a:t>
            </a:r>
            <a:r>
              <a:rPr lang="en-US" sz="800" baseline="0" dirty="0" smtClean="0">
                <a:solidFill>
                  <a:srgbClr val="000000"/>
                </a:solidFill>
              </a:rPr>
              <a:t> and Research EAER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4859561" y="593685"/>
            <a:ext cx="2325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542" tIns="42771" rIns="85542" bIns="42771">
            <a:spAutoFit/>
          </a:bodyPr>
          <a:lstStyle/>
          <a:p>
            <a:pPr defTabSz="855663" eaLnBrk="0" hangingPunct="0">
              <a:defRPr/>
            </a:pPr>
            <a:r>
              <a:rPr lang="en-US" sz="800" b="1" dirty="0">
                <a:solidFill>
                  <a:srgbClr val="000000"/>
                </a:solidFill>
              </a:rPr>
              <a:t>State Secretariat for Economic Affairs SECO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3675" y="2324100"/>
            <a:ext cx="8047038" cy="2393950"/>
          </a:xfrm>
        </p:spPr>
        <p:txBody>
          <a:bodyPr lIns="91444" tIns="45723" rIns="91444" bIns="45723"/>
          <a:lstStyle>
            <a:lvl1pPr>
              <a:defRPr sz="52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4150" y="5146675"/>
            <a:ext cx="8056563" cy="1449388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4864101" y="322263"/>
            <a:ext cx="1621510" cy="27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489" tIns="34744" rIns="69489" bIns="34744">
            <a:spAutoFit/>
          </a:bodyPr>
          <a:lstStyle/>
          <a:p>
            <a:pPr defTabSz="695226" eaLnBrk="0" hangingPunct="0">
              <a:defRPr/>
            </a:pPr>
            <a:r>
              <a:rPr lang="de-CH" sz="650" dirty="0">
                <a:solidFill>
                  <a:srgbClr val="000000"/>
                </a:solidFill>
                <a:latin typeface="Arial"/>
              </a:rPr>
              <a:t>Eidgenössisches Departement für</a:t>
            </a:r>
            <a:br>
              <a:rPr lang="de-CH" sz="650" dirty="0">
                <a:solidFill>
                  <a:srgbClr val="000000"/>
                </a:solidFill>
                <a:latin typeface="Arial"/>
              </a:rPr>
            </a:br>
            <a:r>
              <a:rPr lang="de-CH" sz="650" dirty="0">
                <a:solidFill>
                  <a:srgbClr val="000000"/>
                </a:solidFill>
                <a:latin typeface="Arial"/>
              </a:rPr>
              <a:t>Wirtschaft, Bildung und Forschung WBF</a:t>
            </a: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4860926" y="592138"/>
            <a:ext cx="1631128" cy="17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489" tIns="34744" rIns="69489" bIns="34744">
            <a:spAutoFit/>
          </a:bodyPr>
          <a:lstStyle/>
          <a:p>
            <a:pPr defTabSz="695226" eaLnBrk="0" hangingPunct="0">
              <a:defRPr/>
            </a:pPr>
            <a:r>
              <a:rPr lang="de-CH" sz="650" b="1" dirty="0">
                <a:solidFill>
                  <a:srgbClr val="000000"/>
                </a:solidFill>
                <a:latin typeface="Arial"/>
              </a:rPr>
              <a:t>Staatssekretariat für Wirtschaft SECO</a:t>
            </a:r>
          </a:p>
        </p:txBody>
      </p:sp>
      <p:grpSp>
        <p:nvGrpSpPr>
          <p:cNvPr id="6" name="LogoCol"/>
          <p:cNvGrpSpPr>
            <a:grpSpLocks noChangeAspect="1"/>
          </p:cNvGrpSpPr>
          <p:nvPr userDrawn="1"/>
        </p:nvGrpSpPr>
        <p:grpSpPr bwMode="auto">
          <a:xfrm>
            <a:off x="1219200" y="346077"/>
            <a:ext cx="1979614" cy="492125"/>
            <a:chOff x="1411" y="9286"/>
            <a:chExt cx="9056" cy="2250"/>
          </a:xfrm>
        </p:grpSpPr>
        <p:pic>
          <p:nvPicPr>
            <p:cNvPr id="7" name="Picture 21" descr="Bundeslogo_sw_pos_6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7969"/>
            <a:stretch>
              <a:fillRect/>
            </a:stretch>
          </p:blipFill>
          <p:spPr bwMode="auto">
            <a:xfrm>
              <a:off x="3027" y="9286"/>
              <a:ext cx="744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2" descr="Bundeslogo_RGB_pos_600 neu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r="82034"/>
            <a:stretch>
              <a:fillRect/>
            </a:stretch>
          </p:blipFill>
          <p:spPr bwMode="auto">
            <a:xfrm>
              <a:off x="1411" y="9286"/>
              <a:ext cx="1620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3675" y="2324100"/>
            <a:ext cx="8047038" cy="2393950"/>
          </a:xfrm>
        </p:spPr>
        <p:txBody>
          <a:bodyPr lIns="91426" tIns="45714" rIns="91426" bIns="45714"/>
          <a:lstStyle>
            <a:lvl1pPr>
              <a:defRPr sz="4225"/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5739" y="5146675"/>
            <a:ext cx="8054975" cy="1449388"/>
          </a:xfrm>
        </p:spPr>
        <p:txBody>
          <a:bodyPr/>
          <a:lstStyle>
            <a:lvl1pPr marL="0" indent="0">
              <a:buFontTx/>
              <a:buNone/>
              <a:defRPr sz="2600"/>
            </a:lvl1pPr>
          </a:lstStyle>
          <a:p>
            <a:r>
              <a:rPr lang="de-CH" noProof="0" dirty="0" smtClean="0"/>
              <a:t>Formatvorlage des Untertitelmasters durch Klicken bearbeiten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21739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6A9A-5873-4C54-8089-0269A344E988}" type="slidenum">
              <a:rPr lang="de-CH" sz="65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 sz="6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0592" y="4406902"/>
            <a:ext cx="8208912" cy="1362075"/>
          </a:xfrm>
        </p:spPr>
        <p:txBody>
          <a:bodyPr/>
          <a:lstStyle>
            <a:lvl1pPr algn="l">
              <a:defRPr sz="3250" b="1" cap="all"/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0592" y="2906713"/>
            <a:ext cx="8208912" cy="1500187"/>
          </a:xfr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de-CH" noProof="0" smtClean="0"/>
              <a:t>Textmasterformate durch Klicken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42164" y="6454775"/>
            <a:ext cx="2460625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D577-A8C3-4390-9AFE-E359B148457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506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9526" y="1174752"/>
            <a:ext cx="4038600" cy="49323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70526" y="1174752"/>
            <a:ext cx="4040188" cy="49323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CH" noProof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8F52-AB36-4E57-A2D5-6C1A02FEBE5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34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B4CB1-1E13-454B-AA01-54BC9D40922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844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9B0D-646D-4D54-BB85-B142AC407C88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92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de-CH" noProof="0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957F-36D9-4DE1-9342-4C3AD2479185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7240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CH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64BD3-4542-4036-AD8E-443EB3EB00D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75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53313" y="242890"/>
            <a:ext cx="2057400" cy="5864225"/>
          </a:xfrm>
        </p:spPr>
        <p:txBody>
          <a:bodyPr vert="eaVert"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9525" y="242890"/>
            <a:ext cx="6021388" cy="5864225"/>
          </a:xfrm>
        </p:spPr>
        <p:txBody>
          <a:bodyPr vert="eaVert"/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3376-72E5-4B16-82F9-19BF9AF74980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CH" sz="65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39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17072-A09F-472E-B677-E882ED80FEFD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0592" y="4406900"/>
            <a:ext cx="828092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0592" y="2906713"/>
            <a:ext cx="82809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FB099-BA53-4FE5-8E8B-FF0FD082E464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9525" y="117475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70525" y="1174750"/>
            <a:ext cx="4040188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BBD12-371A-4133-AF43-D1E07C25B1F2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BB94-179F-42F3-8E63-AA7F3743D3AD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A79A-C95D-4074-BE82-06354DA72BDE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4935-531F-4BC9-99E2-FE7D8C0C1A95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DB3E-9E18-4690-8BB6-9EED05921B07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53313" y="242888"/>
            <a:ext cx="2057400" cy="5864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9525" y="242888"/>
            <a:ext cx="6021388" cy="58642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85D4D-049B-4E39-9429-7FE44842F86B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174750"/>
            <a:ext cx="8231188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298575" y="6296025"/>
            <a:ext cx="5814725" cy="37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5542" tIns="42771" rIns="85542" bIns="42771">
            <a:spAutoFit/>
          </a:bodyPr>
          <a:lstStyle/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b="1" dirty="0" smtClean="0"/>
              <a:t>Die </a:t>
            </a:r>
            <a:r>
              <a:rPr lang="en-US" sz="900" b="1" dirty="0" err="1" smtClean="0"/>
              <a:t>Regulierungsfolgenabschätzung</a:t>
            </a:r>
            <a:r>
              <a:rPr lang="en-US" sz="900" b="1" dirty="0" smtClean="0"/>
              <a:t> in der</a:t>
            </a:r>
            <a:r>
              <a:rPr lang="en-US" sz="900" b="1" baseline="0" dirty="0" smtClean="0"/>
              <a:t> </a:t>
            </a:r>
            <a:r>
              <a:rPr lang="en-US" sz="900" b="1" baseline="0" dirty="0" err="1" smtClean="0"/>
              <a:t>Bundesverwaltung</a:t>
            </a:r>
            <a:endParaRPr lang="en-US" sz="900" b="1" dirty="0"/>
          </a:p>
          <a:p>
            <a:pPr defTabSz="855663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900" dirty="0" smtClean="0"/>
              <a:t>WBF / SECO / </a:t>
            </a:r>
            <a:r>
              <a:rPr lang="en-US" sz="900" dirty="0" err="1" smtClean="0"/>
              <a:t>Ressort</a:t>
            </a:r>
            <a:r>
              <a:rPr lang="en-US" sz="900" dirty="0" smtClean="0"/>
              <a:t> </a:t>
            </a:r>
            <a:r>
              <a:rPr lang="en-US" sz="900" dirty="0" err="1" smtClean="0"/>
              <a:t>Regulierungspolitik</a:t>
            </a:r>
            <a:r>
              <a:rPr lang="en-US" sz="900" dirty="0" smtClean="0"/>
              <a:t> und -</a:t>
            </a:r>
            <a:r>
              <a:rPr lang="en-US" sz="900" dirty="0" err="1" smtClean="0"/>
              <a:t>analyse</a:t>
            </a:r>
            <a:r>
              <a:rPr lang="en-US" sz="900" dirty="0" smtClean="0"/>
              <a:t>  </a:t>
            </a:r>
            <a:r>
              <a:rPr lang="en-US" sz="900" dirty="0"/>
              <a:t>- </a:t>
            </a:r>
            <a:r>
              <a:rPr lang="en-US" sz="900" dirty="0" smtClean="0"/>
              <a:t> Uschi Anthamatten / Nicolas Wallart</a:t>
            </a:r>
            <a:endParaRPr lang="en-US" sz="900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54775"/>
            <a:ext cx="24177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542" tIns="42771" rIns="85542" bIns="42771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ACC7460-2666-4029-8F36-70323C233262}" type="slidenum">
              <a:rPr lang="en-US"/>
              <a:pPr>
                <a:defRPr/>
              </a:pPr>
              <a:t>‹Nr.›</a:t>
            </a:fld>
            <a:r>
              <a:rPr lang="en-US" sz="800"/>
              <a:t> </a:t>
            </a: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1403350" y="6237288"/>
            <a:ext cx="810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0" name="LogoCOL" descr="Logo_col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5229" b="40395"/>
          <a:stretch>
            <a:fillRect/>
          </a:stretch>
        </p:blipFill>
        <p:spPr bwMode="auto">
          <a:xfrm>
            <a:off x="392113" y="352425"/>
            <a:ext cx="27463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89050" y="242888"/>
            <a:ext cx="822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42" tIns="42771" rIns="85542" bIns="42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2pPr>
      <a:lvl3pPr marL="895350" indent="-17303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3pPr>
      <a:lvl4pPr marL="1257300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174752"/>
            <a:ext cx="8231188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 smtClean="0"/>
              <a:t>Hier klicken, um Master-Textformat zu bearbeiten.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298576" y="6296026"/>
            <a:ext cx="3198813" cy="3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489" tIns="34744" rIns="69489" bIns="34744">
            <a:spAutoFit/>
          </a:bodyPr>
          <a:lstStyle/>
          <a:p>
            <a:pPr defTabSz="695226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731" b="1" dirty="0" err="1" smtClean="0">
                <a:solidFill>
                  <a:srgbClr val="000000"/>
                </a:solidFill>
                <a:latin typeface="Arial"/>
              </a:rPr>
              <a:t>Motionen</a:t>
            </a:r>
            <a:r>
              <a:rPr lang="de-CH" sz="731" b="1" dirty="0" smtClean="0">
                <a:solidFill>
                  <a:srgbClr val="000000"/>
                </a:solidFill>
                <a:latin typeface="Arial"/>
              </a:rPr>
              <a:t> Vogler/FDP</a:t>
            </a:r>
            <a:endParaRPr lang="de-CH" sz="731" b="1" dirty="0">
              <a:solidFill>
                <a:srgbClr val="000000"/>
              </a:solidFill>
              <a:latin typeface="Arial"/>
            </a:endParaRPr>
          </a:p>
          <a:p>
            <a:pPr defTabSz="695226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731" dirty="0" smtClean="0">
                <a:solidFill>
                  <a:srgbClr val="000000"/>
                </a:solidFill>
                <a:latin typeface="Arial"/>
              </a:rPr>
              <a:t>WBF/SECO/DPRP</a:t>
            </a:r>
            <a:endParaRPr lang="de-CH" sz="73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025" y="6454775"/>
            <a:ext cx="24177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525" tIns="42762" rIns="85525" bIns="42762" numCol="1" anchor="t" anchorCtr="0" compatLnSpc="1">
            <a:prstTxWarp prst="textNoShape">
              <a:avLst/>
            </a:prstTxWarp>
          </a:bodyPr>
          <a:lstStyle>
            <a:lvl1pPr algn="r">
              <a:defRPr sz="731"/>
            </a:lvl1pPr>
          </a:lstStyle>
          <a:p>
            <a:pPr algn="l">
              <a:defRPr/>
            </a:pPr>
            <a:r>
              <a:rPr lang="de-CH" dirty="0" smtClean="0">
                <a:solidFill>
                  <a:srgbClr val="000000"/>
                </a:solidFill>
                <a:latin typeface="Arial"/>
              </a:rPr>
              <a:t>23.09.2016		</a:t>
            </a:r>
            <a:fld id="{0A0BCA00-DA96-470C-AC30-13A2C73FE78B}" type="slidenum">
              <a:rPr lang="de-CH" smtClean="0">
                <a:solidFill>
                  <a:srgbClr val="000000"/>
                </a:solidFill>
                <a:latin typeface="Arial"/>
              </a:rPr>
              <a:pPr algn="l">
                <a:defRPr/>
              </a:pPr>
              <a:t>‹Nr.›</a:t>
            </a:fld>
            <a:r>
              <a:rPr lang="de-CH" sz="65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CH" sz="65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1403350" y="6237288"/>
            <a:ext cx="8108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 sz="1706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0" name="LogoCOL" descr="Logo_col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5231" b="40395"/>
          <a:stretch>
            <a:fillRect/>
          </a:stretch>
        </p:blipFill>
        <p:spPr bwMode="auto">
          <a:xfrm>
            <a:off x="392114" y="352425"/>
            <a:ext cx="27463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90639" y="242888"/>
            <a:ext cx="82200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25" tIns="42762" rIns="85525" bIns="42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 smtClean="0"/>
              <a:t>Titelmasterformat durch Klicken bearbeiten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710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371475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74295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114425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4859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147042" indent="-147042" algn="l" rtl="0" eaLnBrk="0" fontAlgn="base" hangingPunct="0">
        <a:spcBef>
          <a:spcPct val="20000"/>
        </a:spcBef>
        <a:spcAft>
          <a:spcPct val="0"/>
        </a:spcAft>
        <a:buChar char="•"/>
        <a:defRPr sz="1706">
          <a:solidFill>
            <a:schemeClr val="tx1"/>
          </a:solidFill>
          <a:latin typeface="+mn-lt"/>
          <a:ea typeface="+mn-ea"/>
          <a:cs typeface="+mn-cs"/>
        </a:defRPr>
      </a:lvl1pPr>
      <a:lvl2pPr marL="441127" indent="-148332" algn="l" rtl="0" eaLnBrk="0" fontAlgn="base" hangingPunct="0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2pPr>
      <a:lvl3pPr marL="727472" indent="-140593" algn="l" rtl="0" eaLnBrk="0" fontAlgn="base" hangingPunct="0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3pPr>
      <a:lvl4pPr marL="1021556" indent="-148332" algn="l" rtl="0" eaLnBrk="0" fontAlgn="base" hangingPunct="0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4pPr>
      <a:lvl5pPr marL="1315641" indent="-147042" algn="l" rtl="0" eaLnBrk="0" fontAlgn="base" hangingPunct="0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5pPr>
      <a:lvl6pPr marL="1687116" indent="-147042" algn="l" rtl="0" fontAlgn="base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6pPr>
      <a:lvl7pPr marL="2058591" indent="-147042" algn="l" rtl="0" fontAlgn="base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7pPr>
      <a:lvl8pPr marL="2430066" indent="-147042" algn="l" rtl="0" fontAlgn="base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8pPr>
      <a:lvl9pPr marL="2801541" indent="-147042" algn="l" rtl="0" fontAlgn="base">
        <a:spcBef>
          <a:spcPct val="20000"/>
        </a:spcBef>
        <a:spcAft>
          <a:spcPct val="0"/>
        </a:spcAft>
        <a:buChar char="•"/>
        <a:defRPr sz="1706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o.admin.ch/rf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380" y="1628750"/>
            <a:ext cx="9001250" cy="2664370"/>
          </a:xfrm>
        </p:spPr>
        <p:txBody>
          <a:bodyPr/>
          <a:lstStyle/>
          <a:p>
            <a:pPr algn="ctr" eaLnBrk="1" hangingPunct="1"/>
            <a:r>
              <a:rPr lang="en-US" sz="4000" dirty="0"/>
              <a:t> </a:t>
            </a:r>
            <a:r>
              <a:rPr lang="en-US" sz="4000" dirty="0" smtClean="0"/>
              <a:t>Die </a:t>
            </a:r>
            <a:r>
              <a:rPr lang="en-US" sz="4000" dirty="0" err="1" smtClean="0"/>
              <a:t>Regulierungsfolgenabschätzung</a:t>
            </a:r>
            <a:r>
              <a:rPr lang="en-US" sz="4000" dirty="0" smtClean="0"/>
              <a:t> (RFA) </a:t>
            </a:r>
            <a:r>
              <a:rPr lang="en-US" sz="4000" dirty="0" err="1" smtClean="0"/>
              <a:t>beim</a:t>
            </a:r>
            <a:r>
              <a:rPr lang="en-US" sz="4000" dirty="0" smtClean="0"/>
              <a:t> Bund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62513" y="745762"/>
            <a:ext cx="352107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>
            <a:spAutoFit/>
          </a:bodyPr>
          <a:lstStyle/>
          <a:p>
            <a:pPr defTabSz="855663" eaLnBrk="0" hangingPunct="0"/>
            <a:r>
              <a:rPr lang="en-US" sz="800" dirty="0" smtClean="0">
                <a:solidFill>
                  <a:srgbClr val="000000"/>
                </a:solidFill>
              </a:rPr>
              <a:t>Regulatory Analysis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136470" y="4005080"/>
            <a:ext cx="8056563" cy="1080150"/>
          </a:xfrm>
        </p:spPr>
        <p:txBody>
          <a:bodyPr/>
          <a:lstStyle/>
          <a:p>
            <a:pPr algn="ctr"/>
            <a:r>
              <a:rPr lang="de-CH" sz="2400" dirty="0" smtClean="0"/>
              <a:t>Uschi Anthamatten und Nicolas Wallart</a:t>
            </a:r>
          </a:p>
          <a:p>
            <a:pPr algn="ctr"/>
            <a:r>
              <a:rPr lang="de-CH" sz="2400" dirty="0" smtClean="0"/>
              <a:t>Staatssekretariat für Wirtschaft SECO </a:t>
            </a:r>
          </a:p>
          <a:p>
            <a:pPr algn="ctr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6" name="Untertitel 1"/>
          <p:cNvSpPr txBox="1">
            <a:spLocks/>
          </p:cNvSpPr>
          <p:nvPr/>
        </p:nvSpPr>
        <p:spPr bwMode="auto">
          <a:xfrm>
            <a:off x="1064460" y="5237630"/>
            <a:ext cx="8056563" cy="10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2pPr>
            <a:lvl3pPr marL="8953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3pPr>
            <a:lvl4pPr marL="12573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9pPr>
          </a:lstStyle>
          <a:p>
            <a:pPr algn="ctr"/>
            <a:r>
              <a:rPr lang="de-CH" sz="2400" kern="0" dirty="0" smtClean="0"/>
              <a:t>Bern, 7. September 2017</a:t>
            </a:r>
          </a:p>
          <a:p>
            <a:pPr algn="ctr"/>
            <a:r>
              <a:rPr lang="de-CH" kern="0" dirty="0" smtClean="0"/>
              <a:t> </a:t>
            </a:r>
            <a:endParaRPr lang="de-CH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2782" y="332570"/>
            <a:ext cx="8224838" cy="541734"/>
          </a:xfrm>
        </p:spPr>
        <p:txBody>
          <a:bodyPr/>
          <a:lstStyle/>
          <a:p>
            <a:r>
              <a:rPr lang="de-CH" sz="3200" dirty="0" smtClean="0">
                <a:solidFill>
                  <a:schemeClr val="tx1"/>
                </a:solidFill>
              </a:rPr>
              <a:t>Problemanalyse</a:t>
            </a:r>
            <a:endParaRPr lang="de-CH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1233" y="1597423"/>
            <a:ext cx="8369480" cy="3995936"/>
          </a:xfrm>
        </p:spPr>
        <p:txBody>
          <a:bodyPr/>
          <a:lstStyle/>
          <a:p>
            <a:pPr marL="0" indent="0">
              <a:buNone/>
            </a:pPr>
            <a:endParaRPr lang="de-CH" sz="406" dirty="0"/>
          </a:p>
          <a:p>
            <a:pPr marL="0" indent="0">
              <a:buNone/>
            </a:pPr>
            <a:r>
              <a:rPr lang="de-CH" sz="2000" b="1" dirty="0">
                <a:sym typeface="Wingdings" panose="05000000000000000000" pitchFamily="2" charset="2"/>
              </a:rPr>
              <a:t></a:t>
            </a:r>
            <a:r>
              <a:rPr lang="de-CH" sz="2000" b="1" dirty="0"/>
              <a:t> </a:t>
            </a:r>
            <a:r>
              <a:rPr lang="de-CH" sz="2000" dirty="0"/>
              <a:t>z.T. fehlende, qualitativ schlechte oder zu späte Durchführung der </a:t>
            </a:r>
            <a:r>
              <a:rPr lang="de-CH" sz="2000" dirty="0">
                <a:solidFill>
                  <a:srgbClr val="5E0202"/>
                </a:solidFill>
              </a:rPr>
              <a:t>RFA</a:t>
            </a:r>
          </a:p>
          <a:p>
            <a:pPr marL="0" indent="0">
              <a:buNone/>
            </a:pPr>
            <a:endParaRPr lang="de-CH" sz="2000" u="sng" dirty="0"/>
          </a:p>
          <a:p>
            <a:pPr marL="0" indent="0">
              <a:buNone/>
            </a:pPr>
            <a:r>
              <a:rPr lang="de-CH" sz="2000" u="sng" dirty="0"/>
              <a:t>Ursachen:</a:t>
            </a:r>
          </a:p>
          <a:p>
            <a:r>
              <a:rPr lang="de-CH" sz="2000" dirty="0"/>
              <a:t>Fehlende Anreize in Ämtern («Regulierer evaluiert sich selbst»)</a:t>
            </a:r>
          </a:p>
          <a:p>
            <a:r>
              <a:rPr lang="de-CH" sz="2000" dirty="0"/>
              <a:t>Fehlende unabhängige (glaubwürdige) Kontrolle</a:t>
            </a:r>
          </a:p>
          <a:p>
            <a:r>
              <a:rPr lang="de-CH" sz="2000" dirty="0"/>
              <a:t>Rechtliche Grundlagen</a:t>
            </a:r>
          </a:p>
          <a:p>
            <a:r>
              <a:rPr lang="de-CH" sz="2000" dirty="0"/>
              <a:t>Schlecht abgestimmte methodische Grundlagen und unklarer Fokus</a:t>
            </a:r>
          </a:p>
          <a:p>
            <a:r>
              <a:rPr lang="de-CH" sz="2000" dirty="0"/>
              <a:t>Fehlendes Fachwissen und fehlende Ressourcen bei Ämtern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06A9A-5873-4C54-8089-0269A344E988}" type="slidenum">
              <a:rPr lang="de-CH" sz="65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CH" sz="6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0490" y="313910"/>
            <a:ext cx="8220075" cy="666750"/>
          </a:xfrm>
        </p:spPr>
        <p:txBody>
          <a:bodyPr/>
          <a:lstStyle/>
          <a:p>
            <a:r>
              <a:rPr lang="de-CH" sz="3200" dirty="0" smtClean="0">
                <a:solidFill>
                  <a:schemeClr val="tx1"/>
                </a:solidFill>
              </a:rPr>
              <a:t>Zentrale </a:t>
            </a:r>
            <a:r>
              <a:rPr lang="de-CH" sz="3200" dirty="0">
                <a:solidFill>
                  <a:schemeClr val="tx1"/>
                </a:solidFill>
              </a:rPr>
              <a:t>Fragestellungen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1155" y="1830126"/>
            <a:ext cx="8689558" cy="4057316"/>
          </a:xfrm>
        </p:spPr>
        <p:txBody>
          <a:bodyPr/>
          <a:lstStyle/>
          <a:p>
            <a:r>
              <a:rPr lang="de-CH" sz="2000" dirty="0" smtClean="0"/>
              <a:t>Wie kann eine systematische Durchführung der RFA gewährleistet werden? </a:t>
            </a:r>
          </a:p>
          <a:p>
            <a:pPr marL="0" indent="0">
              <a:buNone/>
            </a:pPr>
            <a:r>
              <a:rPr lang="de-CH" sz="2000" dirty="0" smtClean="0">
                <a:sym typeface="Wingdings" panose="05000000000000000000" pitchFamily="2" charset="2"/>
              </a:rPr>
              <a:t>        Idee eines «Quick-Check»</a:t>
            </a:r>
          </a:p>
          <a:p>
            <a:pPr marL="0" indent="0">
              <a:buNone/>
            </a:pPr>
            <a:endParaRPr lang="de-CH" sz="1400" dirty="0" smtClean="0">
              <a:sym typeface="Wingdings" panose="05000000000000000000" pitchFamily="2" charset="2"/>
            </a:endParaRPr>
          </a:p>
          <a:p>
            <a:r>
              <a:rPr lang="de-CH" sz="2000" dirty="0" smtClean="0"/>
              <a:t>Wie muss eine Kontrollstelle ausgestaltet werden (Ansiedlung, Unabhängigkeit, Befugnisse, Ressourcen) damit sie glaubwürdig und wirksam ist? </a:t>
            </a:r>
          </a:p>
          <a:p>
            <a:pPr marL="0" indent="0">
              <a:buNone/>
            </a:pPr>
            <a:r>
              <a:rPr lang="de-CH" sz="2000" dirty="0" smtClean="0">
                <a:sym typeface="Wingdings" panose="05000000000000000000" pitchFamily="2" charset="2"/>
              </a:rPr>
              <a:t>        Modellvarianten</a:t>
            </a:r>
          </a:p>
          <a:p>
            <a:pPr marL="0" indent="0">
              <a:buNone/>
            </a:pPr>
            <a:endParaRPr lang="de-CH" sz="1100" dirty="0"/>
          </a:p>
          <a:p>
            <a:r>
              <a:rPr lang="de-CH" sz="2000" dirty="0" smtClean="0"/>
              <a:t>Wie müssen die methodischen und rechtlichen Grundlagen ausgestaltet werden, um die Qualität der RFA zu verbessern? </a:t>
            </a:r>
          </a:p>
          <a:p>
            <a:pPr marL="0" indent="0">
              <a:buNone/>
            </a:pPr>
            <a:r>
              <a:rPr lang="de-CH" sz="2000" dirty="0" smtClean="0">
                <a:sym typeface="Wingdings" panose="05000000000000000000" pitchFamily="2" charset="2"/>
              </a:rPr>
              <a:t>       Abstimmung und Verbesserung der rechtlichen und methodischen 	Grundlagen</a:t>
            </a:r>
            <a:endParaRPr lang="de-CH" sz="2000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06A9A-5873-4C54-8089-0269A344E988}" type="slidenum">
              <a:rPr lang="de-CH" sz="65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CH" sz="6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8480" y="313910"/>
            <a:ext cx="8220075" cy="666750"/>
          </a:xfrm>
        </p:spPr>
        <p:txBody>
          <a:bodyPr/>
          <a:lstStyle/>
          <a:p>
            <a:r>
              <a:rPr lang="de-CH" sz="3200" dirty="0" smtClean="0">
                <a:solidFill>
                  <a:schemeClr val="tx1"/>
                </a:solidFill>
              </a:rPr>
              <a:t>Weitere </a:t>
            </a:r>
            <a:r>
              <a:rPr lang="de-CH" sz="3200" dirty="0">
                <a:solidFill>
                  <a:schemeClr val="tx1"/>
                </a:solidFill>
              </a:rPr>
              <a:t>Vorstösse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96132" y="1545238"/>
            <a:ext cx="8231188" cy="3524146"/>
          </a:xfrm>
        </p:spPr>
        <p:txBody>
          <a:bodyPr/>
          <a:lstStyle/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06A9A-5873-4C54-8089-0269A344E988}" type="slidenum">
              <a:rPr lang="de-CH" sz="65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CH" sz="650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31799"/>
              </p:ext>
            </p:extLst>
          </p:nvPr>
        </p:nvGraphicFramePr>
        <p:xfrm>
          <a:off x="697207" y="1196690"/>
          <a:ext cx="8829038" cy="481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643"/>
                <a:gridCol w="4677500"/>
                <a:gridCol w="2052895"/>
              </a:tblGrid>
              <a:tr h="301308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Vorstoss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Titel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Stand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301308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Po </a:t>
                      </a:r>
                      <a:r>
                        <a:rPr lang="de-CH" sz="1600" noProof="0" dirty="0" err="1" smtClean="0"/>
                        <a:t>Caroni</a:t>
                      </a:r>
                      <a:r>
                        <a:rPr lang="de-CH" sz="1600" noProof="0" dirty="0" smtClean="0"/>
                        <a:t> 15.3421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Prüfung Einführung einer Regulierungsbremse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Annahme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436586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Mo FDP</a:t>
                      </a:r>
                      <a:r>
                        <a:rPr lang="de-CH" sz="1600" baseline="0" noProof="0" dirty="0" smtClean="0"/>
                        <a:t> 16.3360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Mit Regulierungsbremse Anstieg der Regulierungskosten eindämmen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BR Ablehnung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436586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Mo </a:t>
                      </a:r>
                      <a:r>
                        <a:rPr lang="de-CH" sz="1600" noProof="0" dirty="0" err="1" smtClean="0"/>
                        <a:t>Martullo</a:t>
                      </a:r>
                      <a:r>
                        <a:rPr lang="de-CH" sz="1600" noProof="0" dirty="0" smtClean="0"/>
                        <a:t>-Blocher 16.3543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Einführung des «</a:t>
                      </a:r>
                      <a:r>
                        <a:rPr lang="de-CH" sz="1600" noProof="0" dirty="0" err="1" smtClean="0"/>
                        <a:t>One</a:t>
                      </a:r>
                      <a:r>
                        <a:rPr lang="de-CH" sz="1600" noProof="0" dirty="0" smtClean="0"/>
                        <a:t> In – </a:t>
                      </a:r>
                      <a:r>
                        <a:rPr lang="de-CH" sz="1600" noProof="0" dirty="0" err="1" smtClean="0"/>
                        <a:t>Two</a:t>
                      </a:r>
                      <a:r>
                        <a:rPr lang="de-CH" sz="1600" noProof="0" dirty="0" smtClean="0"/>
                        <a:t> Out» Prinzips</a:t>
                      </a:r>
                      <a:r>
                        <a:rPr lang="de-CH" sz="1600" baseline="0" noProof="0" dirty="0" smtClean="0"/>
                        <a:t> für neue Bundeserlasse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BR Ablehnung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617732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Mo Sollberger 16.3388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Entwurf</a:t>
                      </a:r>
                      <a:r>
                        <a:rPr lang="de-CH" sz="1600" baseline="0" noProof="0" dirty="0" smtClean="0"/>
                        <a:t> für ein Bundesgesetz über die Reduktion der Regulierungsdichte und den Abbau der administrativen Belastung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BR Ablehnung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436586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Mo FDP 16.3985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Die</a:t>
                      </a:r>
                      <a:r>
                        <a:rPr lang="de-CH" sz="1600" baseline="0" noProof="0" dirty="0" smtClean="0"/>
                        <a:t> Regulierungskontrollbehörde soll auch bestehende Regulierungen überprüfen können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BR Ablehnung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436586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PI Knecht 16.500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Verbindliche</a:t>
                      </a:r>
                      <a:r>
                        <a:rPr lang="de-CH" sz="1600" baseline="0" noProof="0" dirty="0" smtClean="0"/>
                        <a:t> Regulierungsqualitätschecks bereits im </a:t>
                      </a:r>
                      <a:r>
                        <a:rPr lang="de-CH" sz="1600" baseline="0" noProof="0" dirty="0" err="1" smtClean="0"/>
                        <a:t>Vernehmlassungsbericht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Noch nicht</a:t>
                      </a:r>
                      <a:r>
                        <a:rPr lang="de-CH" sz="1600" baseline="0" noProof="0" dirty="0" smtClean="0"/>
                        <a:t> behandelt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617732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PI Vogt 16.436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Überregulierung stoppen! Entscheidungsfreiheit und Handlungsspielraum für die Privaten und die Unternehmen bewahren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Folge gegeben 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  <a:tr h="301308"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PI </a:t>
                      </a:r>
                      <a:r>
                        <a:rPr lang="de-CH" sz="1600" noProof="0" dirty="0" err="1" smtClean="0"/>
                        <a:t>Aeschi</a:t>
                      </a:r>
                      <a:r>
                        <a:rPr lang="de-CH" sz="1600" baseline="0" noProof="0" dirty="0" smtClean="0"/>
                        <a:t> 14.422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Einführung</a:t>
                      </a:r>
                      <a:r>
                        <a:rPr lang="de-CH" sz="1600" baseline="0" noProof="0" dirty="0" smtClean="0"/>
                        <a:t> des Verordnungsvetos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CH" sz="1600" noProof="0" dirty="0" smtClean="0"/>
                        <a:t>Folge gegeben </a:t>
                      </a:r>
                      <a:endParaRPr lang="de-CH" sz="1600" noProof="0" dirty="0"/>
                    </a:p>
                  </a:txBody>
                  <a:tcPr marL="74295" marR="74295" marT="37148" marB="3714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9528" y="4293120"/>
            <a:ext cx="4536630" cy="1588952"/>
          </a:xfrm>
        </p:spPr>
        <p:txBody>
          <a:bodyPr/>
          <a:lstStyle/>
          <a:p>
            <a:pPr marL="1588" lvl="0" indent="6350" algn="ctr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de-CH" sz="1400" dirty="0" smtClean="0">
                <a:solidFill>
                  <a:srgbClr val="000000"/>
                </a:solidFill>
                <a:cs typeface="Arial" pitchFamily="34" charset="0"/>
              </a:rPr>
              <a:t>Uschi Anthamatten </a:t>
            </a:r>
            <a:r>
              <a:rPr lang="de-CH" sz="14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de-CH" sz="1400" dirty="0">
                <a:solidFill>
                  <a:srgbClr val="000000"/>
                </a:solidFill>
                <a:cs typeface="Arial" pitchFamily="34" charset="0"/>
              </a:rPr>
            </a:br>
            <a:r>
              <a:rPr lang="de-CH" sz="1400" dirty="0" err="1" smtClean="0">
                <a:solidFill>
                  <a:srgbClr val="000000"/>
                </a:solidFill>
                <a:cs typeface="Arial" pitchFamily="34" charset="0"/>
              </a:rPr>
              <a:t>Stv</a:t>
            </a:r>
            <a:r>
              <a:rPr lang="de-CH" sz="1400" dirty="0" smtClean="0">
                <a:solidFill>
                  <a:srgbClr val="000000"/>
                </a:solidFill>
                <a:cs typeface="Arial" pitchFamily="34" charset="0"/>
              </a:rPr>
              <a:t>. Ressortleiterin </a:t>
            </a:r>
            <a:endParaRPr lang="de-CH" sz="1400" dirty="0">
              <a:solidFill>
                <a:srgbClr val="000000"/>
              </a:solidFill>
            </a:endParaRPr>
          </a:p>
          <a:p>
            <a:pPr marL="1588" lvl="0" indent="6350" algn="ctr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en-GB" sz="1400" dirty="0" smtClean="0">
                <a:solidFill>
                  <a:srgbClr val="000000"/>
                </a:solidFill>
                <a:cs typeface="Arial" pitchFamily="34" charset="0"/>
              </a:rPr>
              <a:t>uschi.anthamatten@seco.admin.ch </a:t>
            </a:r>
            <a:endParaRPr lang="de-CH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13</a:t>
            </a:fld>
            <a:r>
              <a:rPr lang="en-US" sz="800" smtClean="0"/>
              <a:t> </a:t>
            </a:r>
            <a:endParaRPr lang="en-US" sz="800"/>
          </a:p>
        </p:txBody>
      </p:sp>
      <p:sp>
        <p:nvSpPr>
          <p:cNvPr id="5" name="Textfeld 4"/>
          <p:cNvSpPr txBox="1"/>
          <p:nvPr/>
        </p:nvSpPr>
        <p:spPr>
          <a:xfrm>
            <a:off x="1825708" y="1780217"/>
            <a:ext cx="6480900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0" indent="6350" algn="ctr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de-CH" sz="2800" b="1" dirty="0">
                <a:solidFill>
                  <a:schemeClr val="accent2"/>
                </a:solidFill>
              </a:rPr>
              <a:t>Besten Dank für </a:t>
            </a:r>
            <a:br>
              <a:rPr lang="de-CH" sz="2800" b="1" dirty="0">
                <a:solidFill>
                  <a:schemeClr val="accent2"/>
                </a:solidFill>
              </a:rPr>
            </a:br>
            <a:r>
              <a:rPr lang="de-CH" sz="2800" b="1" dirty="0">
                <a:solidFill>
                  <a:schemeClr val="accent2"/>
                </a:solidFill>
              </a:rPr>
              <a:t>Ihre Aufmerksamkeit </a:t>
            </a:r>
            <a:r>
              <a:rPr lang="fr-CH" sz="2800" b="1" dirty="0" smtClean="0">
                <a:solidFill>
                  <a:schemeClr val="accent2"/>
                </a:solidFill>
              </a:rPr>
              <a:t>!</a:t>
            </a:r>
          </a:p>
          <a:p>
            <a:pPr marL="1588" indent="6350" algn="ctr">
              <a:lnSpc>
                <a:spcPct val="90000"/>
              </a:lnSpc>
              <a:spcBef>
                <a:spcPct val="40000"/>
              </a:spcBef>
              <a:defRPr/>
            </a:pPr>
            <a:r>
              <a:rPr lang="de-CH" sz="2000" b="1" dirty="0" smtClean="0">
                <a:solidFill>
                  <a:srgbClr val="000000"/>
                </a:solidFill>
              </a:rPr>
              <a:t> </a:t>
            </a:r>
            <a:endParaRPr lang="de-CH" sz="2000" b="1" dirty="0">
              <a:solidFill>
                <a:srgbClr val="000000"/>
              </a:solidFill>
            </a:endParaRPr>
          </a:p>
          <a:p>
            <a:pPr marL="1588" lvl="0" indent="6350" algn="ctr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fr-CH" sz="2000" dirty="0" smtClean="0">
                <a:hlinkClick r:id="rId3"/>
              </a:rPr>
              <a:t>www.seco.admin.ch/rfa</a:t>
            </a:r>
            <a:endParaRPr lang="fr-CH" sz="2000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66158" y="4293120"/>
            <a:ext cx="4536630" cy="158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2pPr>
            <a:lvl3pPr marL="8953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3pPr>
            <a:lvl4pPr marL="12573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5F5F5F"/>
                </a:solidFill>
                <a:latin typeface="+mn-lt"/>
              </a:defRPr>
            </a:lvl9pPr>
          </a:lstStyle>
          <a:p>
            <a:pPr marL="1588" indent="6350" algn="ctr" eaLnBrk="1" hangingPunct="1">
              <a:lnSpc>
                <a:spcPct val="90000"/>
              </a:lnSpc>
              <a:spcBef>
                <a:spcPct val="40000"/>
              </a:spcBef>
              <a:buFontTx/>
              <a:buNone/>
              <a:defRPr/>
            </a:pPr>
            <a:r>
              <a:rPr lang="de-CH" sz="1400" kern="0" dirty="0" smtClean="0">
                <a:solidFill>
                  <a:srgbClr val="000000"/>
                </a:solidFill>
                <a:cs typeface="Arial" pitchFamily="34" charset="0"/>
              </a:rPr>
              <a:t>Nicolas Wallart</a:t>
            </a:r>
            <a:br>
              <a:rPr lang="de-CH" sz="1400" kern="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de-CH" sz="1400" kern="0" dirty="0" smtClean="0">
                <a:solidFill>
                  <a:srgbClr val="000000"/>
                </a:solidFill>
                <a:cs typeface="Arial" pitchFamily="34" charset="0"/>
              </a:rPr>
              <a:t>Ressortleiter </a:t>
            </a:r>
            <a:endParaRPr lang="de-CH" sz="1400" kern="0" dirty="0" smtClean="0">
              <a:solidFill>
                <a:srgbClr val="000000"/>
              </a:solidFill>
            </a:endParaRPr>
          </a:p>
          <a:p>
            <a:pPr marL="1588" indent="6350" algn="ctr" eaLnBrk="1" hangingPunct="1">
              <a:lnSpc>
                <a:spcPct val="90000"/>
              </a:lnSpc>
              <a:spcBef>
                <a:spcPct val="40000"/>
              </a:spcBef>
              <a:buFontTx/>
              <a:buNone/>
              <a:defRPr/>
            </a:pPr>
            <a:r>
              <a:rPr lang="en-GB" sz="1400" kern="0" dirty="0" smtClean="0">
                <a:solidFill>
                  <a:srgbClr val="000000"/>
                </a:solidFill>
                <a:cs typeface="Arial" pitchFamily="34" charset="0"/>
              </a:rPr>
              <a:t>nicolas.wallart@seco.admin.ch </a:t>
            </a:r>
            <a:endParaRPr lang="de-CH" sz="1400" kern="0" dirty="0"/>
          </a:p>
        </p:txBody>
      </p:sp>
    </p:spTree>
    <p:extLst>
      <p:ext uri="{BB962C8B-B14F-4D97-AF65-F5344CB8AC3E}">
        <p14:creationId xmlns:p14="http://schemas.microsoft.com/office/powerpoint/2010/main" val="25275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50" y="2492870"/>
            <a:ext cx="3600500" cy="36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bedeutet Regulierungsfolgenabschätzung?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79525" y="1174751"/>
            <a:ext cx="8231188" cy="1822190"/>
          </a:xfrm>
        </p:spPr>
        <p:txBody>
          <a:bodyPr/>
          <a:lstStyle/>
          <a:p>
            <a:endParaRPr lang="de-CH" dirty="0" smtClean="0"/>
          </a:p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sz="2400" b="1" dirty="0" smtClean="0"/>
              <a:t>Instrument zur Darstellung der volkswirtschaftlichen Auswirkungen einer staatlichen Vorlage</a:t>
            </a:r>
          </a:p>
          <a:p>
            <a:pPr marL="0" indent="0" algn="ctr">
              <a:buNone/>
            </a:pPr>
            <a:endParaRPr lang="de-CH" sz="2400" b="1" dirty="0"/>
          </a:p>
          <a:p>
            <a:pPr marL="0" indent="0" algn="ctr">
              <a:buNone/>
            </a:pPr>
            <a:endParaRPr lang="de-CH" sz="2400" b="1" dirty="0" smtClean="0"/>
          </a:p>
          <a:p>
            <a:endParaRPr lang="de-CH" dirty="0"/>
          </a:p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2</a:t>
            </a:fld>
            <a:r>
              <a:rPr lang="en-US" sz="800" smtClean="0"/>
              <a:t> </a:t>
            </a:r>
            <a:endParaRPr lang="en-US" sz="80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 rot="762494">
            <a:off x="718621" y="3576742"/>
            <a:ext cx="7162432" cy="1581462"/>
            <a:chOff x="1797" y="937"/>
            <a:chExt cx="4452" cy="983"/>
          </a:xfrm>
          <a:effectLst>
            <a:outerShdw blurRad="152400" dist="762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97" y="937"/>
              <a:ext cx="4452" cy="9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7" y="937"/>
              <a:ext cx="4456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76849">
            <a:off x="2490368" y="3439308"/>
            <a:ext cx="7177892" cy="195151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 rot="818285">
            <a:off x="564135" y="4538732"/>
            <a:ext cx="1800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/>
              <a:t>NZZ vom 01.09.2015</a:t>
            </a:r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104092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855663"/>
            <a:fld id="{DCA6E1D9-4F7E-41A7-937F-93BE7CEBFF7F}" type="slidenum">
              <a:rPr lang="en-US" smtClean="0"/>
              <a:pPr defTabSz="855663"/>
              <a:t>3</a:t>
            </a:fld>
            <a:r>
              <a:rPr lang="en-US" sz="800" dirty="0" smtClean="0"/>
              <a:t>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Ziele </a:t>
            </a:r>
            <a:r>
              <a:rPr lang="en-US" dirty="0" smtClean="0"/>
              <a:t>der RFA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61" y="1275162"/>
            <a:ext cx="8929240" cy="4558570"/>
          </a:xfrm>
        </p:spPr>
        <p:txBody>
          <a:bodyPr/>
          <a:lstStyle/>
          <a:p>
            <a:pPr marL="0" indent="0" eaLnBrk="1" hangingPunct="1">
              <a:buNone/>
            </a:pPr>
            <a:endParaRPr lang="de-CH" sz="900" b="1" dirty="0" smtClean="0"/>
          </a:p>
          <a:p>
            <a:pPr marL="0" indent="0" eaLnBrk="1" hangingPunct="1">
              <a:buNone/>
            </a:pPr>
            <a:r>
              <a:rPr lang="de-CH" b="1" dirty="0" smtClean="0"/>
              <a:t>Ziele der RFA</a:t>
            </a:r>
          </a:p>
          <a:p>
            <a:pPr eaLnBrk="1" hangingPunct="1"/>
            <a:r>
              <a:rPr lang="de-CH" dirty="0"/>
              <a:t>Verbesserung des Kosten/ Nutzen-Verhältnis </a:t>
            </a:r>
          </a:p>
          <a:p>
            <a:pPr eaLnBrk="1" hangingPunct="1"/>
            <a:r>
              <a:rPr lang="de-CH" dirty="0" smtClean="0"/>
              <a:t>Einheitliche Prozeduren und Methoden</a:t>
            </a:r>
          </a:p>
          <a:p>
            <a:pPr eaLnBrk="1" hangingPunct="1"/>
            <a:r>
              <a:rPr lang="de-CH" dirty="0" smtClean="0"/>
              <a:t>Erhöhung der Transparenz hinsichtlich dem zugrundeliegenden Problem, den Zielen, der Massnahmen und der vermuteten volkswirtschaftlichen Auswirkungen</a:t>
            </a:r>
          </a:p>
          <a:p>
            <a:pPr eaLnBrk="1" hangingPunct="1"/>
            <a:r>
              <a:rPr lang="de-CH" dirty="0" smtClean="0"/>
              <a:t>Prüfung </a:t>
            </a:r>
            <a:r>
              <a:rPr lang="de-CH" dirty="0"/>
              <a:t>alternativer Regelungsmöglichkeiten</a:t>
            </a:r>
          </a:p>
          <a:p>
            <a:pPr marL="0" indent="0" eaLnBrk="1" hangingPunct="1">
              <a:buNone/>
            </a:pPr>
            <a:endParaRPr lang="de-CH" dirty="0" smtClean="0"/>
          </a:p>
          <a:p>
            <a:pPr eaLnBrk="1" hangingPunct="1"/>
            <a:endParaRPr lang="de-CH" sz="1000" dirty="0"/>
          </a:p>
          <a:p>
            <a:pPr marL="0" indent="0" eaLnBrk="1" hangingPunct="1">
              <a:buNone/>
            </a:pPr>
            <a:endParaRPr lang="de-CH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279281" y="4581160"/>
            <a:ext cx="7777080" cy="646255"/>
          </a:xfrm>
          <a:prstGeom prst="rect">
            <a:avLst/>
          </a:prstGeom>
          <a:solidFill>
            <a:srgbClr val="DEEBFE"/>
          </a:solidFill>
          <a:ln w="6350">
            <a:solidFill>
              <a:srgbClr val="0070C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CH" sz="2400" b="1" dirty="0"/>
              <a:t>Qualität der Rechtsetzung verbessern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 der RFA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4</a:t>
            </a:fld>
            <a:r>
              <a:rPr lang="en-US" sz="800" smtClean="0"/>
              <a:t> </a:t>
            </a:r>
            <a:endParaRPr lang="en-US" sz="80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1136470" y="2780910"/>
            <a:ext cx="8231188" cy="20882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29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953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573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CH" sz="2000" kern="0" dirty="0" smtClean="0"/>
              <a:t>Notwendigkeit </a:t>
            </a:r>
            <a:r>
              <a:rPr lang="de-CH" sz="2000" kern="0" dirty="0"/>
              <a:t>und Möglichkeit staatlichen Handelns </a:t>
            </a:r>
          </a:p>
          <a:p>
            <a:pPr lvl="1"/>
            <a:r>
              <a:rPr lang="de-CH" sz="2000" kern="0" dirty="0"/>
              <a:t>Auswirkungen auf die einzelnen gesellschaftlichen Gruppen </a:t>
            </a:r>
          </a:p>
          <a:p>
            <a:pPr lvl="1"/>
            <a:r>
              <a:rPr lang="de-CH" sz="2000" kern="0" dirty="0"/>
              <a:t>Auswirkungen auf die Gesamtwirtschaft </a:t>
            </a:r>
          </a:p>
          <a:p>
            <a:pPr lvl="1"/>
            <a:r>
              <a:rPr lang="de-CH" sz="2000" kern="0" dirty="0"/>
              <a:t>Alternative Regelungen </a:t>
            </a:r>
          </a:p>
          <a:p>
            <a:pPr lvl="1"/>
            <a:r>
              <a:rPr lang="de-CH" sz="2000" kern="0" dirty="0"/>
              <a:t>Zweckmässigkeit im Vollzug</a:t>
            </a:r>
          </a:p>
          <a:p>
            <a:pPr marL="0" indent="0">
              <a:buFontTx/>
              <a:buNone/>
            </a:pPr>
            <a:endParaRPr lang="de-CH" kern="0" dirty="0" smtClean="0"/>
          </a:p>
          <a:p>
            <a:endParaRPr lang="de-CH" kern="0" dirty="0" smtClean="0"/>
          </a:p>
          <a:p>
            <a:endParaRPr lang="de-CH" kern="0" dirty="0"/>
          </a:p>
        </p:txBody>
      </p:sp>
      <p:sp>
        <p:nvSpPr>
          <p:cNvPr id="10" name="Textfeld 9"/>
          <p:cNvSpPr txBox="1"/>
          <p:nvPr/>
        </p:nvSpPr>
        <p:spPr>
          <a:xfrm>
            <a:off x="1280863" y="2000895"/>
            <a:ext cx="7777080" cy="646255"/>
          </a:xfrm>
          <a:prstGeom prst="rect">
            <a:avLst/>
          </a:prstGeom>
          <a:solidFill>
            <a:srgbClr val="DEEBFE"/>
          </a:solidFill>
          <a:ln w="6350">
            <a:solidFill>
              <a:srgbClr val="0070C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CH" sz="2400" b="1" dirty="0" smtClean="0"/>
              <a:t>5 Prüfpunkte</a:t>
            </a:r>
            <a:endParaRPr lang="de-CH" sz="24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80863" y="4797190"/>
            <a:ext cx="7777080" cy="790275"/>
          </a:xfrm>
          <a:prstGeom prst="rect">
            <a:avLst/>
          </a:prstGeom>
          <a:solidFill>
            <a:srgbClr val="DEEBFE"/>
          </a:solidFill>
          <a:ln w="6350">
            <a:solidFill>
              <a:srgbClr val="0070C0"/>
            </a:solidFill>
          </a:ln>
        </p:spPr>
        <p:txBody>
          <a:bodyPr wrap="square" rtlCol="0" anchor="ctr">
            <a:noAutofit/>
          </a:bodyPr>
          <a:lstStyle/>
          <a:p>
            <a:pPr marL="0" indent="0" algn="ctr">
              <a:buFontTx/>
              <a:buNone/>
            </a:pPr>
            <a:r>
              <a:rPr lang="de-CH" sz="2400" kern="0" dirty="0"/>
              <a:t>Alle neuen und revidierten Gesetze und Verordnungen des Bundes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1279525" y="1025020"/>
            <a:ext cx="8231188" cy="4931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4" tIns="45723" rIns="91444" bIns="45723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29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953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573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2000" kern="0" dirty="0"/>
              <a:t>Richtlinien des </a:t>
            </a:r>
            <a:r>
              <a:rPr lang="de-CH" sz="2000" kern="0" dirty="0" smtClean="0"/>
              <a:t>Bundesrates für </a:t>
            </a:r>
            <a:r>
              <a:rPr lang="de-CH" sz="2000" kern="0" dirty="0"/>
              <a:t>die Darstellung der volkswirtschaftlichen </a:t>
            </a:r>
            <a:r>
              <a:rPr lang="de-CH" sz="2000" kern="0" dirty="0" smtClean="0"/>
              <a:t>Auswirkungen von </a:t>
            </a:r>
            <a:r>
              <a:rPr lang="de-CH" sz="2000" kern="0" dirty="0"/>
              <a:t>Vorlagen des </a:t>
            </a:r>
            <a:r>
              <a:rPr lang="de-CH" sz="2000" kern="0" dirty="0" smtClean="0"/>
              <a:t>Bundes (1999)</a:t>
            </a:r>
            <a:endParaRPr lang="de-CH" kern="0" dirty="0"/>
          </a:p>
        </p:txBody>
      </p:sp>
    </p:spTree>
    <p:extLst>
      <p:ext uri="{BB962C8B-B14F-4D97-AF65-F5344CB8AC3E}">
        <p14:creationId xmlns:p14="http://schemas.microsoft.com/office/powerpoint/2010/main" val="13080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RFA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de-CH" dirty="0" smtClean="0"/>
              <a:t>Gesetzgebungsverfahren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5</a:t>
            </a:fld>
            <a:r>
              <a:rPr lang="en-US" sz="800" smtClean="0"/>
              <a:t> </a:t>
            </a:r>
            <a:endParaRPr lang="en-US" sz="800"/>
          </a:p>
        </p:txBody>
      </p:sp>
      <p:grpSp>
        <p:nvGrpSpPr>
          <p:cNvPr id="17" name="Gruppieren 16"/>
          <p:cNvGrpSpPr/>
          <p:nvPr/>
        </p:nvGrpSpPr>
        <p:grpSpPr>
          <a:xfrm>
            <a:off x="775236" y="836640"/>
            <a:ext cx="8497179" cy="5182889"/>
            <a:chOff x="1422297" y="982491"/>
            <a:chExt cx="8071772" cy="5182889"/>
          </a:xfrm>
        </p:grpSpPr>
        <p:cxnSp>
          <p:nvCxnSpPr>
            <p:cNvPr id="35" name="Gerade Verbindung mit Pfeil 34"/>
            <p:cNvCxnSpPr/>
            <p:nvPr/>
          </p:nvCxnSpPr>
          <p:spPr bwMode="auto">
            <a:xfrm flipH="1" flipV="1">
              <a:off x="3368778" y="6021359"/>
              <a:ext cx="4176582" cy="2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" name="Textfeld 4"/>
            <p:cNvSpPr txBox="1">
              <a:spLocks noChangeAspect="1"/>
            </p:cNvSpPr>
            <p:nvPr/>
          </p:nvSpPr>
          <p:spPr>
            <a:xfrm>
              <a:off x="1424509" y="982493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Impuls</a:t>
              </a:r>
              <a:endParaRPr lang="en-US" sz="18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545378" y="982491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Bericht</a:t>
              </a:r>
              <a:endParaRPr lang="en-US" sz="18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545378" y="5519125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Parlament</a:t>
              </a:r>
              <a:endParaRPr lang="en-US" sz="18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545362" y="4510984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Botschaft</a:t>
              </a:r>
              <a:r>
                <a:rPr lang="en-US" sz="1800" dirty="0" smtClean="0"/>
                <a:t> des </a:t>
              </a:r>
              <a:r>
                <a:rPr lang="en-US" sz="1800" dirty="0" err="1" smtClean="0"/>
                <a:t>Bundesrates</a:t>
              </a:r>
              <a:endParaRPr lang="en-US" sz="18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547588" y="3502844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Vernehmlassung</a:t>
              </a:r>
              <a:endParaRPr lang="en-US" sz="18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545360" y="2494704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Entwurf</a:t>
              </a:r>
              <a:endParaRPr lang="en-US" sz="18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508499" y="982492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Projektskizze</a:t>
              </a:r>
              <a:endParaRPr lang="en-US" sz="18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422299" y="5519125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Inkraftsetzung</a:t>
              </a:r>
              <a:endParaRPr lang="en-US" sz="18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422297" y="4510985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Vollzug</a:t>
              </a:r>
              <a:endParaRPr lang="en-US" sz="18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424509" y="3502845"/>
              <a:ext cx="1946481" cy="646255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smtClean="0"/>
                <a:t>Evaluation</a:t>
              </a:r>
              <a:endParaRPr lang="en-US" sz="1800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4066988" y="3212966"/>
              <a:ext cx="2829502" cy="6462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4925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Erste</a:t>
              </a:r>
              <a:r>
                <a:rPr lang="en-US" sz="1800" dirty="0" smtClean="0"/>
                <a:t> </a:t>
              </a:r>
              <a:r>
                <a:rPr lang="en-US" sz="1800" dirty="0" err="1" smtClean="0"/>
                <a:t>Resultate</a:t>
              </a:r>
              <a:r>
                <a:rPr lang="en-US" sz="1800" dirty="0" smtClean="0"/>
                <a:t> der RFA</a:t>
              </a:r>
              <a:endParaRPr lang="en-US" sz="18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066988" y="4307412"/>
              <a:ext cx="2829502" cy="6462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4925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err="1" smtClean="0"/>
                <a:t>Abschliessende</a:t>
              </a:r>
              <a:r>
                <a:rPr lang="en-US" sz="1800" dirty="0" smtClean="0"/>
                <a:t> </a:t>
              </a:r>
              <a:r>
                <a:rPr lang="en-US" sz="1800" dirty="0" err="1" smtClean="0"/>
                <a:t>Resultate</a:t>
              </a:r>
              <a:r>
                <a:rPr lang="en-US" sz="1800" dirty="0" smtClean="0"/>
                <a:t> der RFA</a:t>
              </a:r>
              <a:endParaRPr lang="en-US" sz="1800" dirty="0"/>
            </a:p>
          </p:txBody>
        </p:sp>
        <p:cxnSp>
          <p:nvCxnSpPr>
            <p:cNvPr id="25" name="Gerade Verbindung mit Pfeil 24"/>
            <p:cNvCxnSpPr>
              <a:stCxn id="5" idx="3"/>
              <a:endCxn id="16" idx="1"/>
            </p:cNvCxnSpPr>
            <p:nvPr/>
          </p:nvCxnSpPr>
          <p:spPr bwMode="auto">
            <a:xfrm flipV="1">
              <a:off x="3370990" y="1305620"/>
              <a:ext cx="1137509" cy="1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8" name="Gerade Verbindung mit Pfeil 37"/>
            <p:cNvCxnSpPr>
              <a:stCxn id="16" idx="3"/>
              <a:endCxn id="8" idx="1"/>
            </p:cNvCxnSpPr>
            <p:nvPr/>
          </p:nvCxnSpPr>
          <p:spPr bwMode="auto">
            <a:xfrm flipV="1">
              <a:off x="6454980" y="1305619"/>
              <a:ext cx="1090398" cy="1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1" name="Gerade Verbindung mit Pfeil 40"/>
            <p:cNvCxnSpPr>
              <a:stCxn id="8" idx="2"/>
              <a:endCxn id="12" idx="0"/>
            </p:cNvCxnSpPr>
            <p:nvPr/>
          </p:nvCxnSpPr>
          <p:spPr bwMode="auto">
            <a:xfrm flipH="1">
              <a:off x="8518601" y="1628746"/>
              <a:ext cx="18" cy="865958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5" name="Gerade Verbindung mit Pfeil 44"/>
            <p:cNvCxnSpPr>
              <a:stCxn id="12" idx="2"/>
              <a:endCxn id="11" idx="0"/>
            </p:cNvCxnSpPr>
            <p:nvPr/>
          </p:nvCxnSpPr>
          <p:spPr bwMode="auto">
            <a:xfrm>
              <a:off x="8518601" y="3140959"/>
              <a:ext cx="2228" cy="361885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8" name="Gerade Verbindung mit Pfeil 47"/>
            <p:cNvCxnSpPr>
              <a:stCxn id="11" idx="2"/>
              <a:endCxn id="10" idx="0"/>
            </p:cNvCxnSpPr>
            <p:nvPr/>
          </p:nvCxnSpPr>
          <p:spPr bwMode="auto">
            <a:xfrm flipH="1">
              <a:off x="8518603" y="4149099"/>
              <a:ext cx="2226" cy="361885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1" name="Gerade Verbindung mit Pfeil 50"/>
            <p:cNvCxnSpPr>
              <a:stCxn id="10" idx="2"/>
              <a:endCxn id="9" idx="0"/>
            </p:cNvCxnSpPr>
            <p:nvPr/>
          </p:nvCxnSpPr>
          <p:spPr bwMode="auto">
            <a:xfrm>
              <a:off x="8518603" y="5157239"/>
              <a:ext cx="16" cy="361886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4" name="Gerade Verbindung mit Pfeil 53"/>
            <p:cNvCxnSpPr/>
            <p:nvPr/>
          </p:nvCxnSpPr>
          <p:spPr bwMode="auto">
            <a:xfrm flipH="1" flipV="1">
              <a:off x="6454980" y="5733320"/>
              <a:ext cx="1090398" cy="1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7" name="Gerade Verbindung mit Pfeil 56"/>
            <p:cNvCxnSpPr>
              <a:stCxn id="20" idx="0"/>
              <a:endCxn id="21" idx="2"/>
            </p:cNvCxnSpPr>
            <p:nvPr/>
          </p:nvCxnSpPr>
          <p:spPr bwMode="auto">
            <a:xfrm flipH="1" flipV="1">
              <a:off x="2395538" y="5157240"/>
              <a:ext cx="2" cy="361885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Gerade Verbindung mit Pfeil 59"/>
            <p:cNvCxnSpPr>
              <a:stCxn id="21" idx="0"/>
              <a:endCxn id="22" idx="2"/>
            </p:cNvCxnSpPr>
            <p:nvPr/>
          </p:nvCxnSpPr>
          <p:spPr bwMode="auto">
            <a:xfrm flipV="1">
              <a:off x="2395538" y="4149100"/>
              <a:ext cx="2212" cy="361885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3" name="Gerade Verbindung mit Pfeil 62"/>
            <p:cNvCxnSpPr>
              <a:stCxn id="22" idx="0"/>
              <a:endCxn id="5" idx="2"/>
            </p:cNvCxnSpPr>
            <p:nvPr/>
          </p:nvCxnSpPr>
          <p:spPr bwMode="auto">
            <a:xfrm flipV="1">
              <a:off x="2397750" y="1628748"/>
              <a:ext cx="0" cy="1874097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0" name="Textfeld 29"/>
            <p:cNvSpPr txBox="1"/>
            <p:nvPr/>
          </p:nvSpPr>
          <p:spPr>
            <a:xfrm>
              <a:off x="4508499" y="5519125"/>
              <a:ext cx="1946481" cy="358216"/>
            </a:xfrm>
            <a:prstGeom prst="rect">
              <a:avLst/>
            </a:prstGeom>
            <a:solidFill>
              <a:srgbClr val="DEEBFE"/>
            </a:solidFill>
            <a:ln w="6350">
              <a:solidFill>
                <a:srgbClr val="0070C0"/>
              </a:solidFill>
              <a:prstDash val="sysDash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 dirty="0" smtClean="0"/>
                <a:t>Referendum</a:t>
              </a:r>
              <a:endParaRPr lang="en-US" sz="1800" dirty="0"/>
            </a:p>
          </p:txBody>
        </p:sp>
        <p:cxnSp>
          <p:nvCxnSpPr>
            <p:cNvPr id="32" name="Gerade Verbindung mit Pfeil 31"/>
            <p:cNvCxnSpPr/>
            <p:nvPr/>
          </p:nvCxnSpPr>
          <p:spPr bwMode="auto">
            <a:xfrm flipH="1">
              <a:off x="3368780" y="5733319"/>
              <a:ext cx="1139719" cy="1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0" name="Textfeld 39"/>
          <p:cNvSpPr txBox="1"/>
          <p:nvPr/>
        </p:nvSpPr>
        <p:spPr>
          <a:xfrm>
            <a:off x="3559310" y="2012993"/>
            <a:ext cx="2978625" cy="646255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 err="1" smtClean="0"/>
              <a:t>Beginn</a:t>
            </a:r>
            <a:r>
              <a:rPr lang="en-US" sz="1800" dirty="0" smtClean="0"/>
              <a:t> der RFA</a:t>
            </a:r>
            <a:endParaRPr lang="en-US" sz="1800" dirty="0"/>
          </a:p>
        </p:txBody>
      </p:sp>
      <p:cxnSp>
        <p:nvCxnSpPr>
          <p:cNvPr id="18" name="Gerade Verbindung mit Pfeil 17"/>
          <p:cNvCxnSpPr>
            <a:stCxn id="40" idx="0"/>
            <a:endCxn id="16" idx="2"/>
          </p:cNvCxnSpPr>
          <p:nvPr/>
        </p:nvCxnSpPr>
        <p:spPr bwMode="auto">
          <a:xfrm flipV="1">
            <a:off x="5048623" y="1482896"/>
            <a:ext cx="0" cy="5300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40" idx="3"/>
            <a:endCxn id="12" idx="1"/>
          </p:cNvCxnSpPr>
          <p:nvPr/>
        </p:nvCxnSpPr>
        <p:spPr bwMode="auto">
          <a:xfrm>
            <a:off x="6537935" y="2336121"/>
            <a:ext cx="683068" cy="3358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 bwMode="auto">
          <a:xfrm>
            <a:off x="6531175" y="3402975"/>
            <a:ext cx="683068" cy="3358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 bwMode="auto">
          <a:xfrm>
            <a:off x="6544763" y="4389082"/>
            <a:ext cx="683068" cy="3358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28" idx="1"/>
            <a:endCxn id="22" idx="3"/>
          </p:cNvCxnSpPr>
          <p:nvPr/>
        </p:nvCxnSpPr>
        <p:spPr bwMode="auto">
          <a:xfrm flipH="1" flipV="1">
            <a:off x="2826631" y="3680122"/>
            <a:ext cx="732679" cy="8045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5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Art und Umfang der RFA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79525" y="4107982"/>
            <a:ext cx="8231188" cy="1944270"/>
          </a:xfrm>
        </p:spPr>
        <p:txBody>
          <a:bodyPr/>
          <a:lstStyle/>
          <a:p>
            <a:pPr marL="0" indent="0">
              <a:buNone/>
            </a:pPr>
            <a:r>
              <a:rPr lang="de-CH" b="1" dirty="0" smtClean="0"/>
              <a:t>Einfache RFA</a:t>
            </a:r>
          </a:p>
          <a:p>
            <a:r>
              <a:rPr lang="de-CH" sz="2000" dirty="0" smtClean="0"/>
              <a:t>Bei kleinen bis mittleren Auswirkungen auf die Volkswirtschaft</a:t>
            </a:r>
          </a:p>
          <a:p>
            <a:r>
              <a:rPr lang="de-CH" sz="2000" dirty="0" smtClean="0"/>
              <a:t>Publikation in der Botschaft oder kleiner Bericht (5-10 Seiten)</a:t>
            </a:r>
          </a:p>
          <a:p>
            <a:r>
              <a:rPr lang="de-CH" sz="2000" dirty="0" smtClean="0"/>
              <a:t>Unterstützung und Beratung durch das Staatssekretariat für Wirtschaft SECO: Handbuch, Checkliste</a:t>
            </a:r>
            <a:r>
              <a:rPr lang="en-US" sz="2000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6</a:t>
            </a:fld>
            <a:r>
              <a:rPr lang="en-US" sz="800" smtClean="0"/>
              <a:t> </a:t>
            </a:r>
            <a:endParaRPr lang="en-US" sz="800"/>
          </a:p>
        </p:txBody>
      </p:sp>
      <p:sp>
        <p:nvSpPr>
          <p:cNvPr id="7" name="Textfeld 6"/>
          <p:cNvSpPr txBox="1"/>
          <p:nvPr/>
        </p:nvSpPr>
        <p:spPr>
          <a:xfrm>
            <a:off x="3329052" y="2323213"/>
            <a:ext cx="3856258" cy="646255"/>
          </a:xfrm>
          <a:prstGeom prst="rect">
            <a:avLst/>
          </a:prstGeom>
          <a:solidFill>
            <a:srgbClr val="DEEBFE"/>
          </a:solidFill>
          <a:ln w="6350">
            <a:solidFill>
              <a:srgbClr val="0070C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CH" sz="1800" dirty="0" smtClean="0"/>
              <a:t>Grobe Einschätzung der volkswirtschaftlichen Auswirkungen </a:t>
            </a:r>
            <a:endParaRPr lang="de-CH" sz="1800" dirty="0"/>
          </a:p>
        </p:txBody>
      </p:sp>
      <p:sp>
        <p:nvSpPr>
          <p:cNvPr id="9" name="Textfeld 8"/>
          <p:cNvSpPr txBox="1"/>
          <p:nvPr/>
        </p:nvSpPr>
        <p:spPr>
          <a:xfrm>
            <a:off x="2504660" y="3331353"/>
            <a:ext cx="2048501" cy="646255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CH" sz="1800" dirty="0" smtClean="0"/>
              <a:t>Einfache RFA</a:t>
            </a:r>
            <a:endParaRPr lang="de-CH" sz="1800" dirty="0"/>
          </a:p>
        </p:txBody>
      </p:sp>
      <p:sp>
        <p:nvSpPr>
          <p:cNvPr id="10" name="Textfeld 9"/>
          <p:cNvSpPr txBox="1"/>
          <p:nvPr/>
        </p:nvSpPr>
        <p:spPr>
          <a:xfrm>
            <a:off x="5745110" y="3331353"/>
            <a:ext cx="2048501" cy="646255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CH" sz="1800" dirty="0" smtClean="0"/>
              <a:t>Vertiefte RFA</a:t>
            </a:r>
            <a:endParaRPr lang="de-CH" sz="1800" dirty="0"/>
          </a:p>
        </p:txBody>
      </p:sp>
      <p:cxnSp>
        <p:nvCxnSpPr>
          <p:cNvPr id="12" name="Gerade Verbindung mit Pfeil 11"/>
          <p:cNvCxnSpPr>
            <a:stCxn id="7" idx="2"/>
            <a:endCxn id="9" idx="0"/>
          </p:cNvCxnSpPr>
          <p:nvPr/>
        </p:nvCxnSpPr>
        <p:spPr bwMode="auto">
          <a:xfrm flipH="1">
            <a:off x="3528911" y="2969468"/>
            <a:ext cx="1728270" cy="361885"/>
          </a:xfrm>
          <a:prstGeom prst="straightConnector1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Gerade Verbindung mit Pfeil 13"/>
          <p:cNvCxnSpPr>
            <a:stCxn id="7" idx="2"/>
            <a:endCxn id="10" idx="0"/>
          </p:cNvCxnSpPr>
          <p:nvPr/>
        </p:nvCxnSpPr>
        <p:spPr bwMode="auto">
          <a:xfrm>
            <a:off x="5257181" y="2969468"/>
            <a:ext cx="1512180" cy="361885"/>
          </a:xfrm>
          <a:prstGeom prst="straightConnector1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feld 4"/>
          <p:cNvSpPr txBox="1"/>
          <p:nvPr/>
        </p:nvSpPr>
        <p:spPr>
          <a:xfrm>
            <a:off x="1289050" y="929175"/>
            <a:ext cx="5976830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latin typeface="+mn-lt"/>
              </a:rPr>
              <a:t>Grundsatz</a:t>
            </a:r>
            <a:r>
              <a:rPr lang="de-CH" dirty="0" smtClean="0"/>
              <a:t>:</a:t>
            </a:r>
          </a:p>
          <a:p>
            <a:pPr marL="180975" indent="-180975" eaLnBrk="0" hangingPunct="0">
              <a:spcBef>
                <a:spcPct val="20000"/>
              </a:spcBef>
              <a:buChar char="•"/>
            </a:pPr>
            <a:r>
              <a:rPr lang="de-CH" sz="2000" dirty="0">
                <a:latin typeface="+mn-lt"/>
              </a:rPr>
              <a:t>Verantwortung bei den Bundesämtern</a:t>
            </a:r>
          </a:p>
          <a:p>
            <a:pPr marL="180975" indent="-180975" eaLnBrk="0" hangingPunct="0">
              <a:spcBef>
                <a:spcPct val="20000"/>
              </a:spcBef>
              <a:buChar char="•"/>
            </a:pPr>
            <a:r>
              <a:rPr lang="de-CH" sz="2000" dirty="0">
                <a:latin typeface="+mn-lt"/>
              </a:rPr>
              <a:t>Handbuch  </a:t>
            </a:r>
          </a:p>
        </p:txBody>
      </p:sp>
    </p:spTree>
    <p:extLst>
      <p:ext uri="{BB962C8B-B14F-4D97-AF65-F5344CB8AC3E}">
        <p14:creationId xmlns:p14="http://schemas.microsoft.com/office/powerpoint/2010/main" val="1339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Art und Umfang der RFA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36470" y="1012143"/>
            <a:ext cx="8231188" cy="2830329"/>
          </a:xfrm>
        </p:spPr>
        <p:txBody>
          <a:bodyPr/>
          <a:lstStyle/>
          <a:p>
            <a:pPr marL="0" indent="0">
              <a:buNone/>
            </a:pPr>
            <a:r>
              <a:rPr lang="de-CH" sz="2400" b="1" dirty="0" smtClean="0"/>
              <a:t>Vertiefte</a:t>
            </a:r>
            <a:r>
              <a:rPr lang="en-US" sz="2400" b="1" dirty="0" smtClean="0"/>
              <a:t> RFA:</a:t>
            </a:r>
          </a:p>
          <a:p>
            <a:r>
              <a:rPr lang="de-CH" sz="2000" dirty="0" smtClean="0"/>
              <a:t>Anwendung bei 2 bis 3 ausgewählten Projekten pro Jahr</a:t>
            </a:r>
          </a:p>
          <a:p>
            <a:r>
              <a:rPr lang="de-CH" sz="2000" dirty="0" smtClean="0"/>
              <a:t>Ausführlicher Bericht: 50 bis 150 Seiten</a:t>
            </a:r>
          </a:p>
          <a:p>
            <a:r>
              <a:rPr lang="de-CH" sz="2000" dirty="0" smtClean="0"/>
              <a:t>Publikation des Berichts </a:t>
            </a:r>
          </a:p>
          <a:p>
            <a:r>
              <a:rPr lang="de-CH" sz="2000" dirty="0" smtClean="0"/>
              <a:t>Zusammenarbeit zwischen dem gesetzgebendem Bundesamt und dem SECO </a:t>
            </a:r>
          </a:p>
          <a:p>
            <a:endParaRPr lang="de-CH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7</a:t>
            </a:fld>
            <a:r>
              <a:rPr lang="en-US" sz="800" smtClean="0"/>
              <a:t> </a:t>
            </a:r>
            <a:endParaRPr lang="en-US" sz="800"/>
          </a:p>
        </p:txBody>
      </p:sp>
      <p:sp>
        <p:nvSpPr>
          <p:cNvPr id="5" name="Textfeld 4"/>
          <p:cNvSpPr txBox="1"/>
          <p:nvPr/>
        </p:nvSpPr>
        <p:spPr>
          <a:xfrm>
            <a:off x="1856570" y="3542660"/>
            <a:ext cx="7148597" cy="2346280"/>
          </a:xfrm>
          <a:prstGeom prst="rect">
            <a:avLst/>
          </a:prstGeom>
          <a:solidFill>
            <a:srgbClr val="DEEBFE"/>
          </a:solidFill>
          <a:ln w="6350">
            <a:solidFill>
              <a:srgbClr val="0070C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de-CH" sz="1800" b="1" dirty="0" smtClean="0"/>
              <a:t>Beispiel: RFA zum neuen Lebensmittelrecht*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800" dirty="0" smtClean="0"/>
              <a:t>Einmalige Kosten der untersuchten Massnahmen: 270 Mio. Fr. und laufende Kosten pro Jahr: 46 Mio. Fr.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800" dirty="0" smtClean="0"/>
              <a:t>Nutzen für einzelne Massnahmen tiefer als Kosten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1800" dirty="0" err="1" smtClean="0"/>
              <a:t>Bsp</a:t>
            </a:r>
            <a:r>
              <a:rPr lang="de-CH" sz="1800" dirty="0" smtClean="0"/>
              <a:t>: Schriftliche Deklaration der Allergene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800" dirty="0" smtClean="0"/>
              <a:t>Einsparungen durch Alternativen: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1800" dirty="0" smtClean="0"/>
              <a:t>Verlängerung der Compliance </a:t>
            </a:r>
            <a:r>
              <a:rPr lang="de-CH" sz="1800" dirty="0" err="1" smtClean="0"/>
              <a:t>Period</a:t>
            </a:r>
            <a:r>
              <a:rPr lang="de-CH" sz="1800" dirty="0" smtClean="0"/>
              <a:t> in Bezug auf die Deklarationspflicht: Einsparung von 147 Mio. Fr.</a:t>
            </a:r>
            <a:endParaRPr lang="de-CH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1279525" y="5995478"/>
            <a:ext cx="8610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*</a:t>
            </a:r>
            <a:r>
              <a:rPr lang="de-CH" sz="1000" dirty="0" err="1"/>
              <a:t>Oesch</a:t>
            </a:r>
            <a:r>
              <a:rPr lang="de-CH" sz="1000" dirty="0"/>
              <a:t> Thomas, Matthias Gehrig, Valentin Küng und Anna-Lucia Graff (2015): Regulierungsfolgenabschätzung zum neuen Lebensmittelrecht, </a:t>
            </a:r>
            <a:r>
              <a:rPr lang="de-CH" sz="1000" dirty="0" smtClean="0"/>
              <a:t>Bern.</a:t>
            </a:r>
            <a:endParaRPr lang="de-CH" sz="1000" dirty="0"/>
          </a:p>
        </p:txBody>
      </p:sp>
    </p:spTree>
    <p:extLst>
      <p:ext uri="{BB962C8B-B14F-4D97-AF65-F5344CB8AC3E}">
        <p14:creationId xmlns:p14="http://schemas.microsoft.com/office/powerpoint/2010/main" val="5487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Würdigung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17072-A09F-472E-B677-E882ED80FEFD}" type="slidenum">
              <a:rPr lang="en-US" smtClean="0"/>
              <a:pPr>
                <a:defRPr/>
              </a:pPr>
              <a:t>8</a:t>
            </a:fld>
            <a:r>
              <a:rPr lang="en-US" sz="800" smtClean="0"/>
              <a:t> </a:t>
            </a:r>
            <a:endParaRPr lang="en-US" sz="80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158212128"/>
              </p:ext>
            </p:extLst>
          </p:nvPr>
        </p:nvGraphicFramePr>
        <p:xfrm>
          <a:off x="1136470" y="692620"/>
          <a:ext cx="7705070" cy="460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15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6458" y="294906"/>
            <a:ext cx="8515182" cy="541734"/>
          </a:xfrm>
        </p:spPr>
        <p:txBody>
          <a:bodyPr/>
          <a:lstStyle/>
          <a:p>
            <a:r>
              <a:rPr lang="de-CH" sz="3200" dirty="0" err="1" smtClean="0">
                <a:solidFill>
                  <a:schemeClr val="tx1"/>
                </a:solidFill>
              </a:rPr>
              <a:t>Motionen</a:t>
            </a:r>
            <a:r>
              <a:rPr lang="de-CH" sz="3200" dirty="0" smtClean="0">
                <a:solidFill>
                  <a:schemeClr val="tx1"/>
                </a:solidFill>
              </a:rPr>
              <a:t> </a:t>
            </a:r>
            <a:r>
              <a:rPr lang="de-CH" sz="3200" dirty="0">
                <a:solidFill>
                  <a:schemeClr val="tx1"/>
                </a:solidFill>
              </a:rPr>
              <a:t>15.3400 Vogler und 15.3445 FDP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06A9A-5873-4C54-8089-0269A344E988}" type="slidenum">
              <a:rPr lang="de-CH" sz="65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CH" sz="650" dirty="0">
              <a:solidFill>
                <a:srgbClr val="000000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700088" y="1710217"/>
            <a:ext cx="8231188" cy="2760180"/>
          </a:xfrm>
        </p:spPr>
        <p:txBody>
          <a:bodyPr/>
          <a:lstStyle/>
          <a:p>
            <a:pPr marL="0" indent="0">
              <a:buNone/>
            </a:pPr>
            <a:r>
              <a:rPr lang="de-CH" sz="2400" u="sng" dirty="0"/>
              <a:t>Forderungen der </a:t>
            </a:r>
            <a:r>
              <a:rPr lang="de-CH" sz="2400" u="sng" dirty="0" err="1"/>
              <a:t>Motionen</a:t>
            </a:r>
            <a:r>
              <a:rPr lang="de-CH" sz="2400" u="sng" dirty="0"/>
              <a:t>:</a:t>
            </a:r>
          </a:p>
          <a:p>
            <a:r>
              <a:rPr lang="de-CH" sz="2400" dirty="0"/>
              <a:t>Prüfung der RFA durch eine unabhängige Stelle </a:t>
            </a:r>
            <a:r>
              <a:rPr lang="de-CH" sz="1800" dirty="0"/>
              <a:t>(Vogler / FDP)</a:t>
            </a:r>
          </a:p>
          <a:p>
            <a:r>
              <a:rPr lang="de-CH" sz="2400" dirty="0"/>
              <a:t>Gesetzliche Grundlagen für die RFA </a:t>
            </a:r>
            <a:r>
              <a:rPr lang="de-CH" sz="1800" dirty="0"/>
              <a:t>(Vogler) </a:t>
            </a:r>
          </a:p>
          <a:p>
            <a:r>
              <a:rPr lang="de-CH" sz="2400" dirty="0"/>
              <a:t>Standardisierte Schätzung der Regulierungskosten </a:t>
            </a:r>
            <a:r>
              <a:rPr lang="de-CH" sz="1800" dirty="0"/>
              <a:t>(FDP)</a:t>
            </a:r>
          </a:p>
          <a:p>
            <a:r>
              <a:rPr lang="de-CH" sz="2400" dirty="0"/>
              <a:t>Verbesserungen der RFA: </a:t>
            </a:r>
            <a:r>
              <a:rPr lang="de-CH" sz="1800" dirty="0"/>
              <a:t>(Vogler)</a:t>
            </a:r>
          </a:p>
          <a:p>
            <a:pPr marL="506909" lvl="2">
              <a:buFont typeface="Arial" panose="020B0604020202020204" pitchFamily="34" charset="0"/>
              <a:buChar char="–"/>
            </a:pPr>
            <a:r>
              <a:rPr lang="de-CH" sz="2000" dirty="0">
                <a:solidFill>
                  <a:schemeClr val="tx1"/>
                </a:solidFill>
              </a:rPr>
              <a:t> Frühzeitige Bedarfsanalysen </a:t>
            </a:r>
          </a:p>
          <a:p>
            <a:pPr marL="506909" lvl="2">
              <a:buFont typeface="Arial" panose="020B0604020202020204" pitchFamily="34" charset="0"/>
              <a:buChar char="–"/>
            </a:pPr>
            <a:r>
              <a:rPr lang="de-CH" sz="2000" dirty="0">
                <a:solidFill>
                  <a:schemeClr val="tx1"/>
                </a:solidFill>
              </a:rPr>
              <a:t> Mehr vertiefte RFA </a:t>
            </a:r>
          </a:p>
          <a:p>
            <a:pPr marL="506909" lvl="2">
              <a:buFont typeface="Arial" panose="020B0604020202020204" pitchFamily="34" charset="0"/>
              <a:buChar char="–"/>
            </a:pPr>
            <a:r>
              <a:rPr lang="de-CH" sz="2000" dirty="0">
                <a:solidFill>
                  <a:schemeClr val="tx1"/>
                </a:solidFill>
              </a:rPr>
              <a:t> KMU-Verträglichkeit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57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räsentation RFA - SEVAL Workshop 07.09.17"/>
    <f:field ref="objsubject" par="" edit="true" text=""/>
    <f:field ref="objcreatedby" par="" text="Anthamatten, Uschi, SECO"/>
    <f:field ref="objcreatedat" par="" text="31.08.2017 15:01:56"/>
    <f:field ref="objchangedby" par="" text="Anthamatten, Uschi, SECO"/>
    <f:field ref="objmodifiedat" par="" text="06.09.2017 14:24:08"/>
    <f:field ref="doc_FSCFOLIO_1_1001_FieldDocumentNumber" par="" text=""/>
    <f:field ref="doc_FSCFOLIO_1_1001_FieldSubject" par="" edit="true" text=""/>
    <f:field ref="FSCFOLIO_1_1001_FieldCurrentUser" par="" text="SECO Nicolas Wallart"/>
    <f:field ref="CCAPRECONFIG_15_1001_Objektname" par="" edit="true" text="Präsentation RFA - SEVAL Workshop 07.09.17"/>
    <f:field ref="CHPRECONFIG_1_1001_Objektname" par="" edit="true" text="Präsentation RFA - SEVAL Workshop 07.09.17"/>
  </f:record>
  <f:record inx="1" ref=""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CCAPRECONFIG_15_1001_Abschriftsbemerkung" par="" text=""/>
    <f:field ref="CCAPRECONFIG_15_1001_Versandart" par="" text="Courrier B"/>
    <f:field ref="CCAPRECONFIG_15_1001_Fax" par="" text=""/>
  </f:record>
  <f:display par="" text="...">
    <f:field ref="CHPRECONFIG_1_1001_Objektname" text="Classe d'objets"/>
    <f:field ref="objcreatedat" text="Créé le/à"/>
    <f:field ref="objcreatedby" text="Créé par"/>
    <f:field ref="objmodifiedat" text="Dernière modification le/à"/>
    <f:field ref="objchangedby" text="Dernière modification par"/>
    <f:field ref="objname" text="Nom"/>
    <f:field ref="CCAPRECONFIG_15_1001_Objektname" text="Nom d'objet"/>
    <f:field ref="objsubject" text="Sujet (un)"/>
    <f:field ref="FSCFOLIO_1_1001_FieldCurrentUser" text="Utilisateur actuel"/>
  </f:display>
  <f:display par="" text="Publipostage">
    <f:field ref="doc_FSCFOLIO_1_1001_FieldDocumentNumber" text="Numéro de document"/>
    <f:field ref="doc_FSCFOLIO_1_1001_FieldSubject" text="Objet"/>
  </f:display>
  <f:display par="" text="Serialcontext &gt; Destinataires">
    <f:field ref="CHPRECONFIG_1_1001_EMailAdresse" text="Adresse e-mail"/>
    <f:field ref="CCAPRECONFIG_15_1001_Fax" text="Fax"/>
    <f:field ref="CHPRECONFIG_1_1001_Anrede" text="Formule d'appel"/>
    <f:field ref="CHPRECONFIG_1_1001_Ort" text="Localité"/>
    <f:field ref="CHPRECONFIG_1_1001_Nachname" text="Nom"/>
    <f:field ref="CHPRECONFIG_1_1001_Postleitzahl" text="NPA"/>
    <f:field ref="CHPRECONFIG_1_1001_Vorname" text="Prénom"/>
    <f:field ref="CCAPRECONFIG_15_1001_Abschriftsbemerkung" text="Remarque de l'expéditeur"/>
    <f:field ref="CHPRECONFIG_1_1001_Strasse" text="Rue"/>
    <f:field ref="CHPRECONFIG_1_1001_Titel" text="Titre"/>
    <f:field ref="CCAPRECONFIG_15_1001_Versandart" text="Type d'envoi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875</Words>
  <Application>Microsoft Office PowerPoint</Application>
  <PresentationFormat>A4-Papier (210x297 mm)</PresentationFormat>
  <Paragraphs>202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Standarddesign</vt:lpstr>
      <vt:lpstr>1_Standarddesign</vt:lpstr>
      <vt:lpstr> Die Regulierungsfolgenabschätzung (RFA) beim Bund </vt:lpstr>
      <vt:lpstr>Was bedeutet Regulierungsfolgenabschätzung? </vt:lpstr>
      <vt:lpstr>Ziele der RFA</vt:lpstr>
      <vt:lpstr>Inhalt der RFA</vt:lpstr>
      <vt:lpstr>RFA im Gesetzgebungsverfahren</vt:lpstr>
      <vt:lpstr>Art und Umfang der RFA</vt:lpstr>
      <vt:lpstr>Art und Umfang der RFA</vt:lpstr>
      <vt:lpstr>Würdigung</vt:lpstr>
      <vt:lpstr>Motionen 15.3400 Vogler und 15.3445 FDP</vt:lpstr>
      <vt:lpstr>Problemanalyse</vt:lpstr>
      <vt:lpstr>Zentrale Fragestellungen</vt:lpstr>
      <vt:lpstr>Weitere Vorstösse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>Anthamatten Uschi SECO</dc:creator>
  <dc:description>Vorlage Powerpoint-Präsentation SECO_x000d_
Autor: Jörg Grabinski</dc:description>
  <cp:lastModifiedBy>Anthamatten Uschi SECO</cp:lastModifiedBy>
  <cp:revision>181</cp:revision>
  <cp:lastPrinted>2017-09-06T09:44:50Z</cp:lastPrinted>
  <dcterms:created xsi:type="dcterms:W3CDTF">2006-09-20T07:52:31Z</dcterms:created>
  <dcterms:modified xsi:type="dcterms:W3CDTF">2017-09-06T19:36:26Z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COO.2101.104.4.2462928</vt:lpwstr>
  </property>
  <property fmtid="{D5CDD505-2E9C-101B-9397-08002B2CF9AE}" pid="3" name="FSC#COOELAK@1.1001:Subject">
    <vt:lpwstr/>
  </property>
  <property fmtid="{D5CDD505-2E9C-101B-9397-08002B2CF9AE}" pid="4" name="FSC#COOELAK@1.1001:FileReference">
    <vt:lpwstr>250-00001</vt:lpwstr>
  </property>
  <property fmtid="{D5CDD505-2E9C-101B-9397-08002B2CF9AE}" pid="5" name="FSC#COOELAK@1.1001:FileRefYear">
    <vt:lpwstr>2017</vt:lpwstr>
  </property>
  <property fmtid="{D5CDD505-2E9C-101B-9397-08002B2CF9AE}" pid="6" name="FSC#COOELAK@1.1001:FileRefOrdinal">
    <vt:lpwstr>1</vt:lpwstr>
  </property>
  <property fmtid="{D5CDD505-2E9C-101B-9397-08002B2CF9AE}" pid="7" name="FSC#COOELAK@1.1001:FileRefOU">
    <vt:lpwstr>DPRP / SECO</vt:lpwstr>
  </property>
  <property fmtid="{D5CDD505-2E9C-101B-9397-08002B2CF9AE}" pid="8" name="FSC#COOELAK@1.1001:Organization">
    <vt:lpwstr/>
  </property>
  <property fmtid="{D5CDD505-2E9C-101B-9397-08002B2CF9AE}" pid="9" name="FSC#COOELAK@1.1001:Owner">
    <vt:lpwstr>Anthamatten Uschi, SECO</vt:lpwstr>
  </property>
  <property fmtid="{D5CDD505-2E9C-101B-9397-08002B2CF9AE}" pid="10" name="FSC#COOELAK@1.1001:OwnerExtension">
    <vt:lpwstr>+41 58 464 22 89</vt:lpwstr>
  </property>
  <property fmtid="{D5CDD505-2E9C-101B-9397-08002B2CF9AE}" pid="11" name="FSC#COOELAK@1.1001:OwnerFaxExtension">
    <vt:lpwstr>+41 58 463 50 01</vt:lpwstr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Analyse et politique de la réglementation (DPRP / SECO)</vt:lpwstr>
  </property>
  <property fmtid="{D5CDD505-2E9C-101B-9397-08002B2CF9AE}" pid="17" name="FSC#COOELAK@1.1001:CreatedAt">
    <vt:lpwstr>31.08.2017</vt:lpwstr>
  </property>
  <property fmtid="{D5CDD505-2E9C-101B-9397-08002B2CF9AE}" pid="18" name="FSC#COOELAK@1.1001:OU">
    <vt:lpwstr>Analyse et politique de la réglementation (DPRP / SECO)</vt:lpwstr>
  </property>
  <property fmtid="{D5CDD505-2E9C-101B-9397-08002B2CF9AE}" pid="19" name="FSC#COOELAK@1.1001:Priority">
    <vt:lpwstr> ()</vt:lpwstr>
  </property>
  <property fmtid="{D5CDD505-2E9C-101B-9397-08002B2CF9AE}" pid="20" name="FSC#COOELAK@1.1001:ObjBarCode">
    <vt:lpwstr>*COO.2101.104.4.2462928*</vt:lpwstr>
  </property>
  <property fmtid="{D5CDD505-2E9C-101B-9397-08002B2CF9AE}" pid="21" name="FSC#COOELAK@1.1001:RefBarCode">
    <vt:lpwstr>*COO.2101.104.7.2462930*</vt:lpwstr>
  </property>
  <property fmtid="{D5CDD505-2E9C-101B-9397-08002B2CF9AE}" pid="22" name="FSC#COOELAK@1.1001:FileRefBarCode">
    <vt:lpwstr>*250-00001*</vt:lpwstr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>Anthamatten Uschi, SECO</vt:lpwstr>
  </property>
  <property fmtid="{D5CDD505-2E9C-101B-9397-08002B2CF9AE}" pid="27" name="FSC#COOELAK@1.1001:ProcessResponsiblePhone">
    <vt:lpwstr>+41 58 464 22 89</vt:lpwstr>
  </property>
  <property fmtid="{D5CDD505-2E9C-101B-9397-08002B2CF9AE}" pid="28" name="FSC#COOELAK@1.1001:ProcessResponsibleMail">
    <vt:lpwstr>uschi.anthamatten@seco.admin.ch</vt:lpwstr>
  </property>
  <property fmtid="{D5CDD505-2E9C-101B-9397-08002B2CF9AE}" pid="29" name="FSC#COOELAK@1.1001:ProcessResponsibleFax">
    <vt:lpwstr>+41 58 463 50 01</vt:lpwstr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>250</vt:lpwstr>
  </property>
  <property fmtid="{D5CDD505-2E9C-101B-9397-08002B2CF9AE}" pid="36" name="FSC#ELAKGOV@1.1001:PersonalSubjGender">
    <vt:lpwstr/>
  </property>
  <property fmtid="{D5CDD505-2E9C-101B-9397-08002B2CF9AE}" pid="37" name="FSC#ELAKGOV@1.1001:PersonalSubjFirstName">
    <vt:lpwstr/>
  </property>
  <property fmtid="{D5CDD505-2E9C-101B-9397-08002B2CF9AE}" pid="38" name="FSC#ELAKGOV@1.1001:PersonalSubjSurName">
    <vt:lpwstr/>
  </property>
  <property fmtid="{D5CDD505-2E9C-101B-9397-08002B2CF9AE}" pid="39" name="FSC#ELAKGOV@1.1001:PersonalSubjSalutation">
    <vt:lpwstr/>
  </property>
  <property fmtid="{D5CDD505-2E9C-101B-9397-08002B2CF9AE}" pid="40" name="FSC#ELAKGOV@1.1001:PersonalSubjAddress">
    <vt:lpwstr/>
  </property>
  <property fmtid="{D5CDD505-2E9C-101B-9397-08002B2CF9AE}" pid="41" name="FSC#EVDCFG@15.1400:PositionNumber">
    <vt:lpwstr/>
  </property>
  <property fmtid="{D5CDD505-2E9C-101B-9397-08002B2CF9AE}" pid="42" name="FSC#EVDCFG@15.1400:Dossierref">
    <vt:lpwstr>250-00001</vt:lpwstr>
  </property>
  <property fmtid="{D5CDD505-2E9C-101B-9397-08002B2CF9AE}" pid="43" name="FSC#EVDCFG@15.1400:FileRespEmail">
    <vt:lpwstr/>
  </property>
  <property fmtid="{D5CDD505-2E9C-101B-9397-08002B2CF9AE}" pid="44" name="FSC#EVDCFG@15.1400:FileRespFax">
    <vt:lpwstr/>
  </property>
  <property fmtid="{D5CDD505-2E9C-101B-9397-08002B2CF9AE}" pid="45" name="FSC#EVDCFG@15.1400:FileRespHome">
    <vt:lpwstr/>
  </property>
  <property fmtid="{D5CDD505-2E9C-101B-9397-08002B2CF9AE}" pid="46" name="FSC#EVDCFG@15.1400:FileResponsible">
    <vt:lpwstr/>
  </property>
  <property fmtid="{D5CDD505-2E9C-101B-9397-08002B2CF9AE}" pid="47" name="FSC#EVDCFG@15.1400:FileRespOrg">
    <vt:lpwstr>Analyse et politique de la réglementation</vt:lpwstr>
  </property>
  <property fmtid="{D5CDD505-2E9C-101B-9397-08002B2CF9AE}" pid="48" name="FSC#EVDCFG@15.1400:FileRespOrgHome">
    <vt:lpwstr/>
  </property>
  <property fmtid="{D5CDD505-2E9C-101B-9397-08002B2CF9AE}" pid="49" name="FSC#EVDCFG@15.1400:FileRespOrgStreet">
    <vt:lpwstr/>
  </property>
  <property fmtid="{D5CDD505-2E9C-101B-9397-08002B2CF9AE}" pid="50" name="FSC#EVDCFG@15.1400:FileRespOrgZipCode">
    <vt:lpwstr/>
  </property>
  <property fmtid="{D5CDD505-2E9C-101B-9397-08002B2CF9AE}" pid="51" name="FSC#EVDCFG@15.1400:FileRespshortsign">
    <vt:lpwstr/>
  </property>
  <property fmtid="{D5CDD505-2E9C-101B-9397-08002B2CF9AE}" pid="52" name="FSC#EVDCFG@15.1400:FileRespStreet">
    <vt:lpwstr/>
  </property>
  <property fmtid="{D5CDD505-2E9C-101B-9397-08002B2CF9AE}" pid="53" name="FSC#EVDCFG@15.1400:FileRespTel">
    <vt:lpwstr/>
  </property>
  <property fmtid="{D5CDD505-2E9C-101B-9397-08002B2CF9AE}" pid="54" name="FSC#EVDCFG@15.1400:FileRespZipCode">
    <vt:lpwstr/>
  </property>
  <property fmtid="{D5CDD505-2E9C-101B-9397-08002B2CF9AE}" pid="55" name="FSC#EVDCFG@15.1400:OutAttachElectr">
    <vt:lpwstr/>
  </property>
  <property fmtid="{D5CDD505-2E9C-101B-9397-08002B2CF9AE}" pid="56" name="FSC#EVDCFG@15.1400:OutAttachPhysic">
    <vt:lpwstr/>
  </property>
  <property fmtid="{D5CDD505-2E9C-101B-9397-08002B2CF9AE}" pid="57" name="FSC#EVDCFG@15.1400:SignAcceptedDraft1">
    <vt:lpwstr/>
  </property>
  <property fmtid="{D5CDD505-2E9C-101B-9397-08002B2CF9AE}" pid="58" name="FSC#EVDCFG@15.1400:SignAcceptedDraft1FR">
    <vt:lpwstr/>
  </property>
  <property fmtid="{D5CDD505-2E9C-101B-9397-08002B2CF9AE}" pid="59" name="FSC#EVDCFG@15.1400:SignAcceptedDraft2">
    <vt:lpwstr/>
  </property>
  <property fmtid="{D5CDD505-2E9C-101B-9397-08002B2CF9AE}" pid="60" name="FSC#EVDCFG@15.1400:SignAcceptedDraft2FR">
    <vt:lpwstr/>
  </property>
  <property fmtid="{D5CDD505-2E9C-101B-9397-08002B2CF9AE}" pid="61" name="FSC#EVDCFG@15.1400:SignApproved1">
    <vt:lpwstr/>
  </property>
  <property fmtid="{D5CDD505-2E9C-101B-9397-08002B2CF9AE}" pid="62" name="FSC#EVDCFG@15.1400:SignApproved1FR">
    <vt:lpwstr/>
  </property>
  <property fmtid="{D5CDD505-2E9C-101B-9397-08002B2CF9AE}" pid="63" name="FSC#EVDCFG@15.1400:SignApproved2">
    <vt:lpwstr/>
  </property>
  <property fmtid="{D5CDD505-2E9C-101B-9397-08002B2CF9AE}" pid="64" name="FSC#EVDCFG@15.1400:SignApproved2FR">
    <vt:lpwstr/>
  </property>
  <property fmtid="{D5CDD505-2E9C-101B-9397-08002B2CF9AE}" pid="65" name="FSC#EVDCFG@15.1400:SubDossierBarCode">
    <vt:lpwstr/>
  </property>
  <property fmtid="{D5CDD505-2E9C-101B-9397-08002B2CF9AE}" pid="66" name="FSC#EVDCFG@15.1400:Subject">
    <vt:lpwstr/>
  </property>
  <property fmtid="{D5CDD505-2E9C-101B-9397-08002B2CF9AE}" pid="67" name="FSC#EVDCFG@15.1400:Title">
    <vt:lpwstr>Präsentation RFA - SEVAL Workshop 07.09.17</vt:lpwstr>
  </property>
  <property fmtid="{D5CDD505-2E9C-101B-9397-08002B2CF9AE}" pid="68" name="FSC#EVDCFG@15.1400:UserFunction">
    <vt:lpwstr/>
  </property>
  <property fmtid="{D5CDD505-2E9C-101B-9397-08002B2CF9AE}" pid="69" name="FSC#EVDCFG@15.1400:SalutationEnglish">
    <vt:lpwstr>Regulatory Analysis and Policy</vt:lpwstr>
  </property>
  <property fmtid="{D5CDD505-2E9C-101B-9397-08002B2CF9AE}" pid="70" name="FSC#EVDCFG@15.1400:SalutationFrench">
    <vt:lpwstr>Analyse et politique de la réglementation</vt:lpwstr>
  </property>
  <property fmtid="{D5CDD505-2E9C-101B-9397-08002B2CF9AE}" pid="71" name="FSC#EVDCFG@15.1400:SalutationGerman">
    <vt:lpwstr>Regulierungsanalyse und –politik</vt:lpwstr>
  </property>
  <property fmtid="{D5CDD505-2E9C-101B-9397-08002B2CF9AE}" pid="72" name="FSC#EVDCFG@15.1400:SalutationItalian">
    <vt:lpwstr>Analisi e politica della regolamentazione</vt:lpwstr>
  </property>
  <property fmtid="{D5CDD505-2E9C-101B-9397-08002B2CF9AE}" pid="73" name="FSC#EVDCFG@15.1400:SalutationEnglishUser">
    <vt:lpwstr/>
  </property>
  <property fmtid="{D5CDD505-2E9C-101B-9397-08002B2CF9AE}" pid="74" name="FSC#EVDCFG@15.1400:SalutationFrenchUser">
    <vt:lpwstr/>
  </property>
  <property fmtid="{D5CDD505-2E9C-101B-9397-08002B2CF9AE}" pid="75" name="FSC#EVDCFG@15.1400:SalutationGermanUser">
    <vt:lpwstr/>
  </property>
  <property fmtid="{D5CDD505-2E9C-101B-9397-08002B2CF9AE}" pid="76" name="FSC#EVDCFG@15.1400:SalutationItalianUser">
    <vt:lpwstr/>
  </property>
  <property fmtid="{D5CDD505-2E9C-101B-9397-08002B2CF9AE}" pid="77" name="FSC#EVDCFG@15.1400:FileRespOrgShortname">
    <vt:lpwstr>DPRP / SECO</vt:lpwstr>
  </property>
  <property fmtid="{D5CDD505-2E9C-101B-9397-08002B2CF9AE}" pid="78" name="FSC#EVDCFG@15.1400:UserInCharge">
    <vt:lpwstr/>
  </property>
  <property fmtid="{D5CDD505-2E9C-101B-9397-08002B2CF9AE}" pid="79" name="FSC#EVDCFG@15.1400:ActualVersionNumber">
    <vt:lpwstr>7</vt:lpwstr>
  </property>
  <property fmtid="{D5CDD505-2E9C-101B-9397-08002B2CF9AE}" pid="80" name="FSC#EVDCFG@15.1400:ActualVersionCreatedAt">
    <vt:lpwstr>2017-09-06T14:21:00</vt:lpwstr>
  </property>
  <property fmtid="{D5CDD505-2E9C-101B-9397-08002B2CF9AE}" pid="81" name="FSC#EVDCFG@15.1400:ResponsibleBureau_DE">
    <vt:lpwstr>Staatssekretariat für Wirtschaft SECO</vt:lpwstr>
  </property>
  <property fmtid="{D5CDD505-2E9C-101B-9397-08002B2CF9AE}" pid="82" name="FSC#EVDCFG@15.1400:ResponsibleBureau_EN">
    <vt:lpwstr>State Secretariat for Economic Affairs SECO</vt:lpwstr>
  </property>
  <property fmtid="{D5CDD505-2E9C-101B-9397-08002B2CF9AE}" pid="83" name="FSC#EVDCFG@15.1400:ResponsibleBureau_FR">
    <vt:lpwstr>Secrétariat d'Etat à l'économie SECO</vt:lpwstr>
  </property>
  <property fmtid="{D5CDD505-2E9C-101B-9397-08002B2CF9AE}" pid="84" name="FSC#EVDCFG@15.1400:ResponsibleBureau_IT">
    <vt:lpwstr>Segreteria di Stato dell’economia SECO</vt:lpwstr>
  </property>
  <property fmtid="{D5CDD505-2E9C-101B-9397-08002B2CF9AE}" pid="85" name="FSC#EVDCFG@15.1400:UserInChargeUserTitle">
    <vt:lpwstr/>
  </property>
  <property fmtid="{D5CDD505-2E9C-101B-9397-08002B2CF9AE}" pid="86" name="FSC#EVDCFG@15.1400:UserInChargeUserName">
    <vt:lpwstr/>
  </property>
  <property fmtid="{D5CDD505-2E9C-101B-9397-08002B2CF9AE}" pid="87" name="FSC#EVDCFG@15.1400:UserInChargeUserFirstname">
    <vt:lpwstr/>
  </property>
  <property fmtid="{D5CDD505-2E9C-101B-9397-08002B2CF9AE}" pid="88" name="FSC#EVDCFG@15.1400:UserInChargeUserEnvSalutationDE">
    <vt:lpwstr/>
  </property>
  <property fmtid="{D5CDD505-2E9C-101B-9397-08002B2CF9AE}" pid="89" name="FSC#EVDCFG@15.1400:UserInChargeUserEnvSalutationEN">
    <vt:lpwstr/>
  </property>
  <property fmtid="{D5CDD505-2E9C-101B-9397-08002B2CF9AE}" pid="90" name="FSC#EVDCFG@15.1400:UserInChargeUserEnvSalutationFR">
    <vt:lpwstr/>
  </property>
  <property fmtid="{D5CDD505-2E9C-101B-9397-08002B2CF9AE}" pid="91" name="FSC#EVDCFG@15.1400:UserInChargeUserEnvSalutationIT">
    <vt:lpwstr/>
  </property>
  <property fmtid="{D5CDD505-2E9C-101B-9397-08002B2CF9AE}" pid="92" name="FSC#EVDCFG@15.1400:FilerespUserPersonTitle">
    <vt:lpwstr/>
  </property>
  <property fmtid="{D5CDD505-2E9C-101B-9397-08002B2CF9AE}" pid="93" name="FSC#EVDCFG@15.1400:Address">
    <vt:lpwstr/>
  </property>
  <property fmtid="{D5CDD505-2E9C-101B-9397-08002B2CF9AE}" pid="94" name="FSC#COOELAK@1.1001:CurrentUserRolePos">
    <vt:lpwstr>Chef</vt:lpwstr>
  </property>
  <property fmtid="{D5CDD505-2E9C-101B-9397-08002B2CF9AE}" pid="95" name="FSC#COOELAK@1.1001:CurrentUserEmail">
    <vt:lpwstr>nicolas.wallart@seco.admin.ch</vt:lpwstr>
  </property>
  <property fmtid="{D5CDD505-2E9C-101B-9397-08002B2CF9AE}" pid="96" name="FSC#EVDCFG@15.1400:DocumentID">
    <vt:lpwstr/>
  </property>
  <property fmtid="{D5CDD505-2E9C-101B-9397-08002B2CF9AE}" pid="97" name="FSC#EVDCFG@15.1400:DossierBarCode">
    <vt:lpwstr/>
  </property>
  <property fmtid="{D5CDD505-2E9C-101B-9397-08002B2CF9AE}" pid="98" name="FSC#EVDCFG@15.1400:ResponsibleEditorFirstname">
    <vt:lpwstr/>
  </property>
  <property fmtid="{D5CDD505-2E9C-101B-9397-08002B2CF9AE}" pid="99" name="FSC#EVDCFG@15.1400:ResponsibleEditorSurname">
    <vt:lpwstr/>
  </property>
  <property fmtid="{D5CDD505-2E9C-101B-9397-08002B2CF9AE}" pid="100" name="FSC#EVDCFG@15.1400:GroupTitle">
    <vt:lpwstr>Analyse et politique de la réglementation</vt:lpwstr>
  </property>
  <property fmtid="{D5CDD505-2E9C-101B-9397-08002B2CF9AE}" pid="101" name="FSC#ATSTATECFG@1.1001:Office">
    <vt:lpwstr/>
  </property>
  <property fmtid="{D5CDD505-2E9C-101B-9397-08002B2CF9AE}" pid="102" name="FSC#ATSTATECFG@1.1001:Agent">
    <vt:lpwstr/>
  </property>
  <property fmtid="{D5CDD505-2E9C-101B-9397-08002B2CF9AE}" pid="103" name="FSC#ATSTATECFG@1.1001:AgentPhone">
    <vt:lpwstr/>
  </property>
  <property fmtid="{D5CDD505-2E9C-101B-9397-08002B2CF9AE}" pid="104" name="FSC#ATSTATECFG@1.1001:DepartmentFax">
    <vt:lpwstr/>
  </property>
  <property fmtid="{D5CDD505-2E9C-101B-9397-08002B2CF9AE}" pid="105" name="FSC#ATSTATECFG@1.1001:DepartmentEmail">
    <vt:lpwstr/>
  </property>
  <property fmtid="{D5CDD505-2E9C-101B-9397-08002B2CF9AE}" pid="106" name="FSC#ATSTATECFG@1.1001:SubfileDate">
    <vt:lpwstr/>
  </property>
  <property fmtid="{D5CDD505-2E9C-101B-9397-08002B2CF9AE}" pid="107" name="FSC#ATSTATECFG@1.1001:SubfileSubject">
    <vt:lpwstr>Präsentation RFA - SEVAL Workshop 07.09.17</vt:lpwstr>
  </property>
  <property fmtid="{D5CDD505-2E9C-101B-9397-08002B2CF9AE}" pid="108" name="FSC#ATSTATECFG@1.1001:DepartmentZipCode">
    <vt:lpwstr/>
  </property>
  <property fmtid="{D5CDD505-2E9C-101B-9397-08002B2CF9AE}" pid="109" name="FSC#ATSTATECFG@1.1001:DepartmentCountry">
    <vt:lpwstr/>
  </property>
  <property fmtid="{D5CDD505-2E9C-101B-9397-08002B2CF9AE}" pid="110" name="FSC#ATSTATECFG@1.1001:DepartmentCity">
    <vt:lpwstr/>
  </property>
  <property fmtid="{D5CDD505-2E9C-101B-9397-08002B2CF9AE}" pid="111" name="FSC#ATSTATECFG@1.1001:DepartmentStreet">
    <vt:lpwstr/>
  </property>
  <property fmtid="{D5CDD505-2E9C-101B-9397-08002B2CF9AE}" pid="112" name="FSC#ATSTATECFG@1.1001:DepartmentDVR">
    <vt:lpwstr/>
  </property>
  <property fmtid="{D5CDD505-2E9C-101B-9397-08002B2CF9AE}" pid="113" name="FSC#ATSTATECFG@1.1001:DepartmentUID">
    <vt:lpwstr/>
  </property>
  <property fmtid="{D5CDD505-2E9C-101B-9397-08002B2CF9AE}" pid="114" name="FSC#ATSTATECFG@1.1001:SubfileReference">
    <vt:lpwstr>250-00001</vt:lpwstr>
  </property>
  <property fmtid="{D5CDD505-2E9C-101B-9397-08002B2CF9AE}" pid="115" name="FSC#ATSTATECFG@1.1001:Clause">
    <vt:lpwstr/>
  </property>
  <property fmtid="{D5CDD505-2E9C-101B-9397-08002B2CF9AE}" pid="116" name="FSC#ATSTATECFG@1.1001:ApprovedSignature">
    <vt:lpwstr/>
  </property>
  <property fmtid="{D5CDD505-2E9C-101B-9397-08002B2CF9AE}" pid="117" name="FSC#ATSTATECFG@1.1001:BankAccount">
    <vt:lpwstr/>
  </property>
  <property fmtid="{D5CDD505-2E9C-101B-9397-08002B2CF9AE}" pid="118" name="FSC#ATSTATECFG@1.1001:BankAccountOwner">
    <vt:lpwstr/>
  </property>
  <property fmtid="{D5CDD505-2E9C-101B-9397-08002B2CF9AE}" pid="119" name="FSC#ATSTATECFG@1.1001:BankInstitute">
    <vt:lpwstr/>
  </property>
  <property fmtid="{D5CDD505-2E9C-101B-9397-08002B2CF9AE}" pid="120" name="FSC#ATSTATECFG@1.1001:BankAccountID">
    <vt:lpwstr/>
  </property>
  <property fmtid="{D5CDD505-2E9C-101B-9397-08002B2CF9AE}" pid="121" name="FSC#ATSTATECFG@1.1001:BankAccountIBAN">
    <vt:lpwstr/>
  </property>
  <property fmtid="{D5CDD505-2E9C-101B-9397-08002B2CF9AE}" pid="122" name="FSC#ATSTATECFG@1.1001:BankAccountBIC">
    <vt:lpwstr/>
  </property>
  <property fmtid="{D5CDD505-2E9C-101B-9397-08002B2CF9AE}" pid="123" name="FSC#ATSTATECFG@1.1001:BankName">
    <vt:lpwstr/>
  </property>
  <property fmtid="{D5CDD505-2E9C-101B-9397-08002B2CF9AE}" pid="124" name="FSC#CCAPRECONFIG@15.1001:AddrAnrede">
    <vt:lpwstr/>
  </property>
  <property fmtid="{D5CDD505-2E9C-101B-9397-08002B2CF9AE}" pid="125" name="FSC#CCAPRECONFIG@15.1001:AddrTitel">
    <vt:lpwstr/>
  </property>
  <property fmtid="{D5CDD505-2E9C-101B-9397-08002B2CF9AE}" pid="126" name="FSC#CCAPRECONFIG@15.1001:AddrNachgestellter_Titel">
    <vt:lpwstr/>
  </property>
  <property fmtid="{D5CDD505-2E9C-101B-9397-08002B2CF9AE}" pid="127" name="FSC#CCAPRECONFIG@15.1001:AddrVorname">
    <vt:lpwstr/>
  </property>
  <property fmtid="{D5CDD505-2E9C-101B-9397-08002B2CF9AE}" pid="128" name="FSC#CCAPRECONFIG@15.1001:AddrNachname">
    <vt:lpwstr/>
  </property>
  <property fmtid="{D5CDD505-2E9C-101B-9397-08002B2CF9AE}" pid="129" name="FSC#CCAPRECONFIG@15.1001:AddrzH">
    <vt:lpwstr/>
  </property>
  <property fmtid="{D5CDD505-2E9C-101B-9397-08002B2CF9AE}" pid="130" name="FSC#CCAPRECONFIG@15.1001:AddrGeschlecht">
    <vt:lpwstr/>
  </property>
  <property fmtid="{D5CDD505-2E9C-101B-9397-08002B2CF9AE}" pid="131" name="FSC#CCAPRECONFIG@15.1001:AddrStrasse">
    <vt:lpwstr/>
  </property>
  <property fmtid="{D5CDD505-2E9C-101B-9397-08002B2CF9AE}" pid="132" name="FSC#CCAPRECONFIG@15.1001:AddrHausnummer">
    <vt:lpwstr/>
  </property>
  <property fmtid="{D5CDD505-2E9C-101B-9397-08002B2CF9AE}" pid="133" name="FSC#CCAPRECONFIG@15.1001:AddrStiege">
    <vt:lpwstr/>
  </property>
  <property fmtid="{D5CDD505-2E9C-101B-9397-08002B2CF9AE}" pid="134" name="FSC#CCAPRECONFIG@15.1001:AddrTuer">
    <vt:lpwstr/>
  </property>
  <property fmtid="{D5CDD505-2E9C-101B-9397-08002B2CF9AE}" pid="135" name="FSC#CCAPRECONFIG@15.1001:AddrPostfach">
    <vt:lpwstr/>
  </property>
  <property fmtid="{D5CDD505-2E9C-101B-9397-08002B2CF9AE}" pid="136" name="FSC#CCAPRECONFIG@15.1001:AddrPostleitzahl">
    <vt:lpwstr/>
  </property>
  <property fmtid="{D5CDD505-2E9C-101B-9397-08002B2CF9AE}" pid="137" name="FSC#CCAPRECONFIG@15.1001:AddrOrt">
    <vt:lpwstr/>
  </property>
  <property fmtid="{D5CDD505-2E9C-101B-9397-08002B2CF9AE}" pid="138" name="FSC#CCAPRECONFIG@15.1001:AddrLand">
    <vt:lpwstr/>
  </property>
  <property fmtid="{D5CDD505-2E9C-101B-9397-08002B2CF9AE}" pid="139" name="FSC#CCAPRECONFIG@15.1001:AddrEmail">
    <vt:lpwstr/>
  </property>
  <property fmtid="{D5CDD505-2E9C-101B-9397-08002B2CF9AE}" pid="140" name="FSC#CCAPRECONFIG@15.1001:AddrAdresse">
    <vt:lpwstr/>
  </property>
  <property fmtid="{D5CDD505-2E9C-101B-9397-08002B2CF9AE}" pid="141" name="FSC#CCAPRECONFIG@15.1001:AddrFax">
    <vt:lpwstr/>
  </property>
  <property fmtid="{D5CDD505-2E9C-101B-9397-08002B2CF9AE}" pid="142" name="FSC#CCAPRECONFIG@15.1001:AddrOrganisationsname">
    <vt:lpwstr/>
  </property>
  <property fmtid="{D5CDD505-2E9C-101B-9397-08002B2CF9AE}" pid="143" name="FSC#CCAPRECONFIG@15.1001:AddrOrganisationskurzname">
    <vt:lpwstr/>
  </property>
  <property fmtid="{D5CDD505-2E9C-101B-9397-08002B2CF9AE}" pid="144" name="FSC#CCAPRECONFIG@15.1001:AddrAbschriftsbemerkung">
    <vt:lpwstr/>
  </property>
  <property fmtid="{D5CDD505-2E9C-101B-9397-08002B2CF9AE}" pid="145" name="FSC#CCAPRECONFIG@15.1001:AddrName_Zeile_2">
    <vt:lpwstr/>
  </property>
  <property fmtid="{D5CDD505-2E9C-101B-9397-08002B2CF9AE}" pid="146" name="FSC#CCAPRECONFIG@15.1001:AddrName_Zeile_3">
    <vt:lpwstr/>
  </property>
  <property fmtid="{D5CDD505-2E9C-101B-9397-08002B2CF9AE}" pid="147" name="FSC#CCAPRECONFIG@15.1001:AddrPostalischeAdresse">
    <vt:lpwstr/>
  </property>
  <property fmtid="{D5CDD505-2E9C-101B-9397-08002B2CF9AE}" pid="148" name="FSC#FSCFOLIO@1.1001:docpropproject">
    <vt:lpwstr/>
  </property>
</Properties>
</file>