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31" r:id="rId2"/>
    <p:sldId id="329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3" r:id="rId11"/>
    <p:sldId id="345" r:id="rId12"/>
    <p:sldId id="34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926" autoAdjust="0"/>
  </p:normalViewPr>
  <p:slideViewPr>
    <p:cSldViewPr>
      <p:cViewPr>
        <p:scale>
          <a:sx n="99" d="100"/>
          <a:sy n="99" d="100"/>
        </p:scale>
        <p:origin x="-1254" y="-72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00" d="100"/>
        <a:sy n="100" d="100"/>
      </p:scale>
      <p:origin x="0" y="180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2099B-92B1-462C-9830-965A4460CCFF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D43DF-2994-49EB-B024-FCC0887DD61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182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7DCA4-A142-4686-8E14-6380895505E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1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24A1-2957-4932-889E-39C665B97CD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5A5A-5AC5-4F85-8DFB-C3FF672A00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37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24A1-2957-4932-889E-39C665B97CD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5A5A-5AC5-4F85-8DFB-C3FF672A00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6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24A1-2957-4932-889E-39C665B97CD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5A5A-5AC5-4F85-8DFB-C3FF672A00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59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24A1-2957-4932-889E-39C665B97CD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5A5A-5AC5-4F85-8DFB-C3FF672A00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85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24A1-2957-4932-889E-39C665B97CD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5A5A-5AC5-4F85-8DFB-C3FF672A00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12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24A1-2957-4932-889E-39C665B97CD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5A5A-5AC5-4F85-8DFB-C3FF672A00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61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24A1-2957-4932-889E-39C665B97CD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5A5A-5AC5-4F85-8DFB-C3FF672A00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3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24A1-2957-4932-889E-39C665B97CD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5A5A-5AC5-4F85-8DFB-C3FF672A00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10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24A1-2957-4932-889E-39C665B97CD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5A5A-5AC5-4F85-8DFB-C3FF672A00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79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24A1-2957-4932-889E-39C665B97CD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5A5A-5AC5-4F85-8DFB-C3FF672A00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10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24A1-2957-4932-889E-39C665B97CD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D5A5A-5AC5-4F85-8DFB-C3FF672A00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872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bg2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B24A1-2957-4932-889E-39C665B97CD2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D5A5A-5AC5-4F85-8DFB-C3FF672A00B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11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nevaevaluationnetwork_wordpress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7800" b="1" u="sng" dirty="0"/>
              <a:t>Workshop 4</a:t>
            </a:r>
            <a:r>
              <a:rPr lang="en-US" sz="7800" b="1" u="sng" dirty="0" smtClean="0"/>
              <a:t> </a:t>
            </a:r>
          </a:p>
          <a:p>
            <a:pPr marL="0" indent="0" algn="ctr">
              <a:buNone/>
            </a:pPr>
            <a:r>
              <a:rPr lang="en-US" sz="5700" b="1" i="1" dirty="0" smtClean="0"/>
              <a:t>Evaluation &amp; Independence </a:t>
            </a:r>
            <a:r>
              <a:rPr lang="en-US" sz="5700" b="1" i="1" dirty="0"/>
              <a:t>‒ international perspectives</a:t>
            </a:r>
            <a:endParaRPr lang="en-US" sz="5700" i="1" dirty="0"/>
          </a:p>
          <a:p>
            <a:pPr marL="0" indent="0">
              <a:buNone/>
            </a:pPr>
            <a:r>
              <a:rPr lang="en-US" sz="9600" b="1" dirty="0"/>
              <a:t> 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645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u="sng" dirty="0" smtClean="0">
                <a:latin typeface="Arial Black" panose="020B0A04020102020204" pitchFamily="34" charset="0"/>
              </a:rPr>
              <a:t>Open Discussion</a:t>
            </a:r>
            <a:endParaRPr lang="en-US" sz="4800" dirty="0" smtClean="0">
              <a:latin typeface="Arial Black" panose="020B0A04020102020204" pitchFamily="34" charset="0"/>
            </a:endParaRP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b="1" i="1" dirty="0" smtClean="0"/>
              <a:t>Scott will cue questions for panelists.</a:t>
            </a:r>
          </a:p>
          <a:p>
            <a:pPr marL="0" lvl="0" indent="0">
              <a:buNone/>
            </a:pPr>
            <a:endParaRPr lang="en-US" b="1" i="1" dirty="0"/>
          </a:p>
          <a:p>
            <a:pPr marL="0" lvl="0" indent="0">
              <a:buNone/>
            </a:pPr>
            <a:r>
              <a:rPr lang="en-US" b="1" i="1" dirty="0" smtClean="0"/>
              <a:t>Please try to keep your question/point under 2 minutes max!</a:t>
            </a:r>
            <a:endParaRPr lang="en-US" b="1" i="1" dirty="0"/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6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2162"/>
          </a:xfrm>
        </p:spPr>
        <p:txBody>
          <a:bodyPr>
            <a:normAutofit/>
          </a:bodyPr>
          <a:lstStyle/>
          <a:p>
            <a:pPr marL="0" indent="0"/>
            <a:r>
              <a:rPr lang="en-US" sz="3600" u="sng" dirty="0" smtClean="0">
                <a:latin typeface="Arial Black" panose="020B0A04020102020204" pitchFamily="34" charset="0"/>
              </a:rPr>
              <a:t>Closure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reflections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Posted summary remarks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Announcements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Brad Cousins' 1/2 day workshop for Gen, “Evidence-Based Principles to Guide Collaborative Approaches to Evaluation.” October 2, 2-5pm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www.genevaevaluationnetwork_wordpress.com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Forthcoming book, “M&amp;E Training: A systematic approach.” Chaplowe &amp; Cousins, Sage Publication's, Nov 2015.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639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48667" y="4874622"/>
            <a:ext cx="8227640" cy="115212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spcBef>
                <a:spcPts val="600"/>
              </a:spcBef>
              <a:buFont typeface="Symbol" panose="05050102010706020507" pitchFamily="18" charset="2"/>
              <a:buChar char="Ö"/>
            </a:pPr>
            <a:r>
              <a:rPr lang="en-US" b="1" dirty="0" smtClean="0"/>
              <a:t>SEVAL </a:t>
            </a:r>
            <a:r>
              <a:rPr lang="en-US" b="1" dirty="0"/>
              <a:t>&amp; GEN</a:t>
            </a:r>
          </a:p>
          <a:p>
            <a:pPr lvl="1" algn="ctr">
              <a:spcBef>
                <a:spcPts val="600"/>
              </a:spcBef>
              <a:buFont typeface="Symbol" panose="05050102010706020507" pitchFamily="18" charset="2"/>
              <a:buChar char="Ö"/>
            </a:pPr>
            <a:r>
              <a:rPr lang="en-US" b="1" dirty="0" smtClean="0"/>
              <a:t>Panelists – </a:t>
            </a:r>
            <a:r>
              <a:rPr lang="en-US" b="1" dirty="0" smtClean="0">
                <a:solidFill>
                  <a:srgbClr val="FF0000"/>
                </a:solidFill>
              </a:rPr>
              <a:t>give out lights</a:t>
            </a:r>
            <a:endParaRPr lang="en-US" b="1" dirty="0">
              <a:solidFill>
                <a:srgbClr val="FF0000"/>
              </a:solidFill>
            </a:endParaRPr>
          </a:p>
          <a:p>
            <a:pPr lvl="1" algn="ctr">
              <a:spcBef>
                <a:spcPts val="600"/>
              </a:spcBef>
              <a:buFont typeface="Symbol" panose="05050102010706020507" pitchFamily="18" charset="2"/>
              <a:buChar char="Ö"/>
            </a:pPr>
            <a:r>
              <a:rPr lang="en-US" b="1" dirty="0"/>
              <a:t>You</a:t>
            </a:r>
          </a:p>
        </p:txBody>
      </p:sp>
      <p:pic>
        <p:nvPicPr>
          <p:cNvPr id="7170" name="Picture 2" descr="http://howtocleancar.info/wp-content/uploads/funnyecards/funny_thank_you_ecardshahas_for_hoohas_because_funny_women_need_funny_ecards_thank_you_595x425.jpg-02ffc76af317a80e2a6d426f5be6cab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"/>
            <a:ext cx="5667375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45E7F-C836-44FC-AA76-01D9D295ACA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3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u="sng" dirty="0" smtClean="0">
                <a:latin typeface="Arial Black" panose="020B0A04020102020204" pitchFamily="34" charset="0"/>
              </a:rPr>
              <a:t>Agenda</a:t>
            </a:r>
          </a:p>
          <a:p>
            <a:pPr marL="514350" indent="-514350" algn="just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Plenary statements &amp; introductions</a:t>
            </a:r>
          </a:p>
          <a:p>
            <a:pPr marL="514350" indent="-514350" algn="just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Planned questions </a:t>
            </a:r>
          </a:p>
          <a:p>
            <a:pPr marL="514350" indent="-514350" algn="just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Paired discussions</a:t>
            </a:r>
          </a:p>
          <a:p>
            <a:pPr marL="514350" indent="-514350" algn="just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discussion</a:t>
            </a:r>
          </a:p>
          <a:p>
            <a:pPr marL="514350" indent="-514350" algn="just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Closure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5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3100" u="sng" dirty="0">
                <a:latin typeface="Arial Black" panose="020B0A04020102020204" pitchFamily="34" charset="0"/>
              </a:rPr>
              <a:t>Plenary statements &amp; Introductions</a:t>
            </a:r>
            <a:br>
              <a:rPr lang="en-US" sz="3100" u="sng" dirty="0">
                <a:latin typeface="Arial Black" panose="020B0A04020102020204" pitchFamily="34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alphabetical order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spcBef>
                <a:spcPts val="1800"/>
              </a:spcBef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Scott Chaplowe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Senior M&amp;E Officer, International Federation of Red Cross and Red Crescent Societies (IFRC)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1800"/>
              </a:spcBef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Odile Keller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Head of the Analysis &amp; Policy Division in the Swiss Development Cooperation </a:t>
            </a:r>
          </a:p>
          <a:p>
            <a:pPr marL="514350" indent="-514350" algn="just">
              <a:spcBef>
                <a:spcPts val="1800"/>
              </a:spcBef>
              <a:buFont typeface="+mj-lt"/>
              <a:buAutoNum type="arabicPeriod"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Arild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Deputy Director, Independent Evaluation Office, United Nations Development Programme (UNDP)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spcBef>
                <a:spcPts val="1800"/>
              </a:spcBef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Corey Smith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Doctoral Candidate, The Evaluation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Western Michigan University </a:t>
            </a:r>
          </a:p>
          <a:p>
            <a:pPr marL="514350" indent="-514350" algn="just">
              <a:spcBef>
                <a:spcPts val="1800"/>
              </a:spcBef>
              <a:buFont typeface="+mj-lt"/>
              <a:buAutoNum type="arabicPeriod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Mzia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Turashvili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Director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Vienna Evaluation Unit of Médecins Sans Frontières (MSF)</a:t>
            </a:r>
          </a:p>
          <a:p>
            <a:pPr marL="514350" indent="-514350" algn="just">
              <a:spcBef>
                <a:spcPts val="1800"/>
              </a:spcBef>
              <a:buFont typeface="+mj-lt"/>
              <a:buAutoNum type="arabicPeriod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Thomas Widmer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political science at the University of Zurich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92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8056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sz="3600" u="sng" dirty="0" smtClean="0">
                <a:latin typeface="Arial Black" panose="020B0A04020102020204" pitchFamily="34" charset="0"/>
              </a:rPr>
              <a:t>Planned 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3618"/>
            <a:ext cx="8229600" cy="4525963"/>
          </a:xfrm>
        </p:spPr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your experience, why is independence relevant to evaluation? </a:t>
            </a:r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01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8867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sz="3600" u="sng" dirty="0" smtClean="0">
                <a:latin typeface="Arial Black" panose="020B0A04020102020204" pitchFamily="34" charset="0"/>
              </a:rPr>
              <a:t>Planned 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84429"/>
            <a:ext cx="84582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experience, what are key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or components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evaluation  independence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99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5985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sz="3600" u="sng" dirty="0" smtClean="0">
                <a:latin typeface="Arial Black" panose="020B0A04020102020204" pitchFamily="34" charset="0"/>
              </a:rPr>
              <a:t>Planned 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1547"/>
            <a:ext cx="8229600" cy="4525963"/>
          </a:xfrm>
        </p:spPr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 startAt="3"/>
            </a:pPr>
            <a:r>
              <a:rPr lang="en-GB" b="1" dirty="0" smtClean="0"/>
              <a:t>In </a:t>
            </a:r>
            <a:r>
              <a:rPr lang="en-GB" b="1" dirty="0"/>
              <a:t>your experience what </a:t>
            </a:r>
            <a:r>
              <a:rPr lang="en-GB" b="1" dirty="0" smtClean="0"/>
              <a:t>elements or components </a:t>
            </a:r>
            <a:r>
              <a:rPr lang="en-GB" b="1" dirty="0"/>
              <a:t>of evaluation independence do you think are most critical and essential for an evaluation to be </a:t>
            </a:r>
            <a:r>
              <a:rPr lang="en-GB" b="1" dirty="0" smtClean="0"/>
              <a:t>independent?</a:t>
            </a:r>
            <a:endParaRPr lang="en-US" b="1" dirty="0"/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99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0670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sz="3600" u="sng" dirty="0" smtClean="0">
                <a:latin typeface="Arial Black" panose="020B0A04020102020204" pitchFamily="34" charset="0"/>
              </a:rPr>
              <a:t>Planned 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6232"/>
            <a:ext cx="8229600" cy="4525963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4"/>
            </a:pPr>
            <a:r>
              <a:rPr lang="en-GB" b="1" dirty="0" smtClean="0"/>
              <a:t>Do </a:t>
            </a:r>
            <a:r>
              <a:rPr lang="en-GB" b="1" dirty="0"/>
              <a:t>you think there are certain </a:t>
            </a:r>
            <a:r>
              <a:rPr lang="en-GB" b="1" dirty="0" smtClean="0"/>
              <a:t>elements or components </a:t>
            </a:r>
            <a:r>
              <a:rPr lang="en-GB" b="1" dirty="0"/>
              <a:t>of evaluation independence that can be compromised with the evaluation still being </a:t>
            </a:r>
            <a:r>
              <a:rPr lang="en-GB" b="1" dirty="0" smtClean="0"/>
              <a:t>independent?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99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5552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sz="3600" u="sng" dirty="0" smtClean="0">
                <a:latin typeface="Arial Black" panose="020B0A04020102020204" pitchFamily="34" charset="0"/>
              </a:rPr>
              <a:t>Planned 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1114"/>
            <a:ext cx="8229600" cy="4525963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en-GB" b="1" dirty="0" smtClean="0"/>
              <a:t>What </a:t>
            </a:r>
            <a:r>
              <a:rPr lang="en-GB" b="1" dirty="0"/>
              <a:t>do you think is required to make independence robust in evaluation (credible and legitimate with key stakeholders)? </a:t>
            </a:r>
            <a:endParaRPr lang="en-US" b="1" dirty="0"/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99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1213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sz="3600" u="sng" dirty="0" smtClean="0">
                <a:latin typeface="Arial Black" panose="020B0A04020102020204" pitchFamily="34" charset="0"/>
              </a:rPr>
              <a:t>Planned 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6775"/>
            <a:ext cx="8229600" cy="4525963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en-GB" b="1" dirty="0" smtClean="0"/>
              <a:t>Can </a:t>
            </a:r>
            <a:r>
              <a:rPr lang="en-GB" b="1" dirty="0"/>
              <a:t>you provide a personal example of where you have had to grapple with a threat to evaluation independence in your professional practice? </a:t>
            </a:r>
            <a:endParaRPr lang="en-GB" b="1" dirty="0" smtClean="0"/>
          </a:p>
          <a:p>
            <a:pPr marL="0" lvl="0" indent="0">
              <a:buNone/>
            </a:pPr>
            <a:endParaRPr lang="en-GB" b="1" dirty="0" smtClean="0"/>
          </a:p>
          <a:p>
            <a:pPr marL="508000" lvl="0" indent="0">
              <a:buNone/>
            </a:pPr>
            <a:r>
              <a:rPr lang="en-GB" b="1" dirty="0" smtClean="0"/>
              <a:t>How </a:t>
            </a:r>
            <a:r>
              <a:rPr lang="en-GB" b="1" dirty="0"/>
              <a:t>did you handle it and/or how do you think it should have been handled in reflection</a:t>
            </a:r>
            <a:r>
              <a:rPr lang="en-GB" b="1" dirty="0" smtClean="0"/>
              <a:t>?</a:t>
            </a:r>
            <a:endParaRPr lang="en-US" b="1" dirty="0"/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99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Affichage à l'écran (4:3)</PresentationFormat>
  <Paragraphs>56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Office Theme</vt:lpstr>
      <vt:lpstr>Présentation PowerPoint</vt:lpstr>
      <vt:lpstr>Présentation PowerPoint</vt:lpstr>
      <vt:lpstr>Plenary statements &amp; Introductions (in alphabetical order)</vt:lpstr>
      <vt:lpstr>Planned Questions</vt:lpstr>
      <vt:lpstr>Planned Questions</vt:lpstr>
      <vt:lpstr>Planned Questions</vt:lpstr>
      <vt:lpstr>Planned Questions</vt:lpstr>
      <vt:lpstr>Planned Questions</vt:lpstr>
      <vt:lpstr>Planned Questions</vt:lpstr>
      <vt:lpstr>Présentation PowerPoint</vt:lpstr>
      <vt:lpstr>Closure</vt:lpstr>
      <vt:lpstr>Présentation PowerPoint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CHAPLOWE</dc:creator>
  <cp:lastModifiedBy>ZADORY Patrick Olivier</cp:lastModifiedBy>
  <cp:revision>82</cp:revision>
  <dcterms:created xsi:type="dcterms:W3CDTF">2013-07-06T21:30:01Z</dcterms:created>
  <dcterms:modified xsi:type="dcterms:W3CDTF">2015-09-21T07:56:06Z</dcterms:modified>
</cp:coreProperties>
</file>